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 bookmarkIdSeed="2">
  <p:sldMasterIdLst>
    <p:sldMasterId id="2147483650" r:id="rId1"/>
    <p:sldMasterId id="2147483731" r:id="rId2"/>
  </p:sldMasterIdLst>
  <p:notesMasterIdLst>
    <p:notesMasterId r:id="rId15"/>
  </p:notesMasterIdLst>
  <p:handoutMasterIdLst>
    <p:handoutMasterId r:id="rId16"/>
  </p:handoutMasterIdLst>
  <p:sldIdLst>
    <p:sldId id="256" r:id="rId3"/>
    <p:sldId id="290" r:id="rId4"/>
    <p:sldId id="301" r:id="rId5"/>
    <p:sldId id="297" r:id="rId6"/>
    <p:sldId id="296" r:id="rId7"/>
    <p:sldId id="294" r:id="rId8"/>
    <p:sldId id="291" r:id="rId9"/>
    <p:sldId id="299" r:id="rId10"/>
    <p:sldId id="306" r:id="rId11"/>
    <p:sldId id="305" r:id="rId12"/>
    <p:sldId id="308" r:id="rId13"/>
    <p:sldId id="303" r:id="rId14"/>
  </p:sldIdLst>
  <p:sldSz cx="9144000" cy="6858000" type="screen4x3"/>
  <p:notesSz cx="6797675" cy="9926638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FFFFFF"/>
    <a:srgbClr val="99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524" autoAdjust="0"/>
    <p:restoredTop sz="86380" autoAdjust="0"/>
  </p:normalViewPr>
  <p:slideViewPr>
    <p:cSldViewPr snapToGrid="0" snapToObjects="1">
      <p:cViewPr>
        <p:scale>
          <a:sx n="100" d="100"/>
          <a:sy n="100" d="100"/>
        </p:scale>
        <p:origin x="-874" y="466"/>
      </p:cViewPr>
      <p:guideLst>
        <p:guide orient="horz" pos="2160"/>
        <p:guide pos="2880"/>
      </p:guideLst>
    </p:cSldViewPr>
  </p:slideViewPr>
  <p:outlineViewPr>
    <p:cViewPr>
      <p:scale>
        <a:sx n="75" d="100"/>
        <a:sy n="7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3" d="100"/>
          <a:sy n="73" d="100"/>
        </p:scale>
        <p:origin x="-1578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2.fntdata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1.fntdata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font" Target="fonts/font3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0"/>
            <a:ext cx="2946189" cy="49569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95" tIns="45747" rIns="91495" bIns="45747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902" y="0"/>
            <a:ext cx="2946189" cy="49569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95" tIns="45747" rIns="91495" bIns="45747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C54768AD-204A-4215-BD53-84CC9E25AACA}" type="datetime1">
              <a:rPr lang="sl-SI"/>
              <a:pPr>
                <a:defRPr/>
              </a:pPr>
              <a:t>24.5.2018</a:t>
            </a:fld>
            <a:endParaRPr lang="sl-SI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" y="9429354"/>
            <a:ext cx="2946189" cy="49569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95" tIns="45747" rIns="91495" bIns="45747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902" y="9429354"/>
            <a:ext cx="2946189" cy="49569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95" tIns="45747" rIns="91495" bIns="45747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0482F4F8-C183-4D42-9A3E-9EAED7A1E1D9}" type="slidenum">
              <a:rPr lang="sl-SI"/>
              <a:pPr>
                <a:defRPr/>
              </a:pPr>
              <a:t>‹#›</a:t>
            </a:fld>
            <a:r>
              <a:rPr lang="sl-SI"/>
              <a:t>/(##)</a:t>
            </a:r>
          </a:p>
        </p:txBody>
      </p:sp>
    </p:spTree>
    <p:extLst>
      <p:ext uri="{BB962C8B-B14F-4D97-AF65-F5344CB8AC3E}">
        <p14:creationId xmlns:p14="http://schemas.microsoft.com/office/powerpoint/2010/main" val="180488776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0"/>
            <a:ext cx="2946189" cy="49569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95" tIns="45747" rIns="91495" bIns="45747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902" y="0"/>
            <a:ext cx="2946189" cy="49569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95" tIns="45747" rIns="91495" bIns="45747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6960E445-93F1-4C19-8A25-638853BC2F51}" type="datetime1">
              <a:rPr lang="sl-SI"/>
              <a:pPr>
                <a:defRPr/>
              </a:pPr>
              <a:t>24.5.2018</a:t>
            </a:fld>
            <a:endParaRPr lang="sl-SI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475"/>
            <a:ext cx="5438140" cy="446603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95" tIns="45747" rIns="91495" bIns="457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noProof="0" smtClean="0"/>
              <a:t>Click to edit Master text styles</a:t>
            </a:r>
          </a:p>
          <a:p>
            <a:pPr lvl="1"/>
            <a:r>
              <a:rPr lang="sl-SI" noProof="0" smtClean="0"/>
              <a:t>Second level</a:t>
            </a:r>
          </a:p>
          <a:p>
            <a:pPr lvl="2"/>
            <a:r>
              <a:rPr lang="sl-SI" noProof="0" smtClean="0"/>
              <a:t>Third level</a:t>
            </a:r>
          </a:p>
          <a:p>
            <a:pPr lvl="3"/>
            <a:r>
              <a:rPr lang="sl-SI" noProof="0" smtClean="0"/>
              <a:t>Fourth level</a:t>
            </a:r>
          </a:p>
          <a:p>
            <a:pPr lvl="4"/>
            <a:r>
              <a:rPr lang="sl-SI" noProof="0" smtClean="0"/>
              <a:t>Fifth level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9429354"/>
            <a:ext cx="2946189" cy="49569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95" tIns="45747" rIns="91495" bIns="45747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902" y="9429354"/>
            <a:ext cx="2946189" cy="49569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95" tIns="45747" rIns="91495" bIns="45747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A7D22BCA-1938-417C-9214-6164618E532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0781468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l-SI" altLang="sl-SI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sl-S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08063" y="6356350"/>
            <a:ext cx="19399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2390F-7B07-447C-8549-B88F7C6B761B}" type="datetime1">
              <a:rPr lang="sl-SI" smtClean="0"/>
              <a:t>24.5.2018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1E35F-680F-430C-9526-32D3E14CB1A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58464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AA2F3-7320-4A4D-9E8C-9BFE2B4EC902}" type="datetime1">
              <a:rPr lang="sl-SI" smtClean="0"/>
              <a:t>24.5.2018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BCED5-F7A4-4A94-8926-C44EACB1F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255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3AFE7-3255-43E1-B45F-A2CBAB205BE9}" type="datetime1">
              <a:rPr lang="sl-SI" smtClean="0"/>
              <a:t>24.5.2018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41634-C9CC-457B-9500-661437989A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078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AF178-77FE-485C-B1A8-AC8E1C104704}" type="datetime1">
              <a:rPr lang="sl-SI" smtClean="0"/>
              <a:t>24.5.2018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63ED7-83F3-4A8F-A016-9A7DEA6E39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423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7A1CB-3C1B-4D18-9A54-C74D53F9909E}" type="datetime1">
              <a:rPr lang="sl-SI" smtClean="0"/>
              <a:t>24.5.2018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8904D-197B-4E8A-81BC-DF5B722AB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6214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0B957-E1A0-4637-AE5C-8AF02B180F19}" type="datetime1">
              <a:rPr lang="sl-SI" smtClean="0"/>
              <a:t>24.5.2018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21234-13A9-41B2-88D2-98394431D3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842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351C3-1904-4358-ABD4-04CA41BF5D86}" type="datetime1">
              <a:rPr lang="sl-SI" smtClean="0"/>
              <a:t>24.5.2018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F8C18-44A6-4213-B056-58502FF4B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1215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2526E-BF63-42D3-BB98-2ACA3AD12192}" type="datetime1">
              <a:rPr lang="sl-SI" smtClean="0"/>
              <a:t>24.5.2018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41343-760C-4A99-B169-F80D149FDF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7794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2AE87-CD4E-4DBA-BE0B-94856C5D5C43}" type="datetime1">
              <a:rPr lang="sl-SI" smtClean="0"/>
              <a:t>24.5.2018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F6180-ED4E-4656-A76A-31E07C6EE0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8338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D6071-C835-4D0A-8F3A-10589F69F7F1}" type="datetime1">
              <a:rPr lang="sl-SI" smtClean="0"/>
              <a:t>24.5.2018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24F7F-4C0C-4159-AE6E-E94CADBAA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5803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11E17-685A-4365-BE8B-C51E6E4B0F20}" type="datetime1">
              <a:rPr lang="sl-SI" smtClean="0"/>
              <a:t>24.5.2018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AC279-F02B-4610-9F68-7B547C1FB1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146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999" y="1440000"/>
            <a:ext cx="7139407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7999" y="2880000"/>
            <a:ext cx="7139407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278D8-BF1B-4BBD-9F9F-4DDA9CB82596}" type="datetime1">
              <a:rPr lang="sl-SI" smtClean="0"/>
              <a:t>24.5.2018</a:t>
            </a:fld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88FB7-A3A3-4119-A653-60653CD5F557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728752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78F9B-2BEF-44D5-9B87-D0CFBFFADD79}" type="datetime1">
              <a:rPr lang="sl-SI" smtClean="0"/>
              <a:t>24.5.2018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8447F-B0D8-46F9-8260-ECA4BE71D9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39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971425" y="3240088"/>
            <a:ext cx="7201025" cy="2627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EB1BE-0679-405C-B3CF-83D79CBFC66C}" type="datetime1">
              <a:rPr lang="sl-SI" smtClean="0"/>
              <a:t>24.5.2018</a:t>
            </a:fld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C70F7-4E74-4929-9F7A-E8D604488439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555383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2000" y="3240000"/>
            <a:ext cx="7200000" cy="2628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8916F-C5DE-41EA-801C-F65376E25AE6}" type="datetime1">
              <a:rPr lang="sl-SI" smtClean="0"/>
              <a:t>24.5.2018</a:t>
            </a:fld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BE155-5F52-4164-89B0-B50466356DBC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076871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sl-SI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971550" y="3240088"/>
            <a:ext cx="3313113" cy="262731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4848225" y="3240088"/>
            <a:ext cx="3312000" cy="2627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>
          <a:xfrm>
            <a:off x="1008063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F81E5-F37C-49CF-ABF4-47A696799C0B}" type="datetime1">
              <a:rPr lang="sl-SI" smtClean="0"/>
              <a:t>24.5.2018</a:t>
            </a:fld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9BF0E-1C5B-4CBD-9F6C-81A8A6BB527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88430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2000" y="3240000"/>
            <a:ext cx="3312000" cy="262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8599" y="3240000"/>
            <a:ext cx="3312000" cy="262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08063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12EDB-0D14-488B-BD4E-DC747D9EDF41}" type="datetime1">
              <a:rPr lang="sl-SI" smtClean="0"/>
              <a:t>24.5.2018</a:t>
            </a:fld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03D51-A900-4D58-B81B-B7EC72AA8C94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07042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sl-S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8599" y="3240000"/>
            <a:ext cx="3312000" cy="262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71550" y="3240088"/>
            <a:ext cx="3313113" cy="2627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>
          <a:xfrm>
            <a:off x="1008063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BA6EB-4260-4D47-922F-92CA7EE85F27}" type="datetime1">
              <a:rPr lang="sl-SI" smtClean="0"/>
              <a:t>24.5.2018</a:t>
            </a:fld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08BA6-50F5-498A-B1CC-3967BE50714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58454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A3B25-CD04-4B92-9817-5B50AEEE0AB4}" type="datetime1">
              <a:rPr lang="sl-SI" smtClean="0"/>
              <a:t>24.5.2018</a:t>
            </a:fld>
            <a:endParaRPr lang="sl-SI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96124-80F1-4D58-A5FC-6DB148F08462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327909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2FDFF-F70C-41A1-92B5-A89B7EFB6D58}" type="datetime1">
              <a:rPr lang="sl-SI" smtClean="0"/>
              <a:t>24.5.2018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35C37-655F-4654-B61C-8B51ABC54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719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w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71550" y="1547813"/>
            <a:ext cx="7200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sl-SI" smtClean="0"/>
              <a:t>Click to edit Master title style</a:t>
            </a:r>
            <a:endParaRPr lang="sl-SI" altLang="sl-SI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71550" y="3240088"/>
            <a:ext cx="7200900" cy="262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 smtClean="0"/>
              <a:t>Click to edit Master text styles</a:t>
            </a:r>
          </a:p>
          <a:p>
            <a:pPr lvl="1"/>
            <a:r>
              <a:rPr lang="en-US" altLang="sl-SI" smtClean="0"/>
              <a:t>Second level</a:t>
            </a:r>
          </a:p>
          <a:p>
            <a:pPr lvl="2"/>
            <a:r>
              <a:rPr lang="en-US" altLang="sl-SI" smtClean="0"/>
              <a:t>Third level</a:t>
            </a:r>
          </a:p>
          <a:p>
            <a:pPr lvl="3"/>
            <a:r>
              <a:rPr lang="en-US" altLang="sl-SI" smtClean="0"/>
              <a:t>Fourth level</a:t>
            </a:r>
          </a:p>
          <a:p>
            <a:pPr lvl="4"/>
            <a:r>
              <a:rPr lang="en-US" altLang="sl-SI" smtClean="0"/>
              <a:t>Fifth level</a:t>
            </a:r>
            <a:endParaRPr lang="sl-SI" altLang="sl-SI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1550" y="6356350"/>
            <a:ext cx="1582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FBDCF0-A186-43B9-A2DE-5CE2A83F85AB}" type="datetime1">
              <a:rPr lang="sl-SI" smtClean="0"/>
              <a:t>24.5.2018</a:t>
            </a:fld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ABABA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081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78BC18-41C7-4B1E-8064-13BFFCFF4898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  <p:sp>
        <p:nvSpPr>
          <p:cNvPr id="2055" name="TextBox 8"/>
          <p:cNvSpPr txBox="1">
            <a:spLocks noChangeArrowheads="1"/>
          </p:cNvSpPr>
          <p:nvPr/>
        </p:nvSpPr>
        <p:spPr bwMode="auto">
          <a:xfrm>
            <a:off x="962025" y="708025"/>
            <a:ext cx="1204913" cy="512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838"/>
              </a:lnSpc>
              <a:defRPr/>
            </a:pPr>
            <a:r>
              <a:rPr lang="en-US" sz="700" smtClean="0">
                <a:solidFill>
                  <a:schemeClr val="tx2"/>
                </a:solidFill>
                <a:latin typeface="Republika" charset="-18"/>
              </a:rPr>
              <a:t>REPUBLIKA SLOVENIJA</a:t>
            </a:r>
          </a:p>
          <a:p>
            <a:pPr eaLnBrk="1" hangingPunct="1">
              <a:lnSpc>
                <a:spcPts val="838"/>
              </a:lnSpc>
              <a:defRPr/>
            </a:pPr>
            <a:r>
              <a:rPr lang="en-US" sz="700" b="1" smtClean="0">
                <a:solidFill>
                  <a:schemeClr val="tx2"/>
                </a:solidFill>
                <a:latin typeface="Republika" charset="-18"/>
              </a:rPr>
              <a:t>MINISTRSTVO ZA </a:t>
            </a:r>
            <a:r>
              <a:rPr lang="sl-SI" sz="700" b="1" smtClean="0">
                <a:solidFill>
                  <a:schemeClr val="tx2"/>
                </a:solidFill>
                <a:latin typeface="Republika" charset="-18"/>
              </a:rPr>
              <a:t>FINANCE</a:t>
            </a:r>
          </a:p>
          <a:p>
            <a:pPr eaLnBrk="1" hangingPunct="1">
              <a:lnSpc>
                <a:spcPts val="838"/>
              </a:lnSpc>
              <a:defRPr/>
            </a:pPr>
            <a:endParaRPr lang="sl-SI" sz="700" b="1" smtClean="0">
              <a:solidFill>
                <a:schemeClr val="tx2"/>
              </a:solidFill>
              <a:latin typeface="Republika" charset="-18"/>
            </a:endParaRPr>
          </a:p>
          <a:p>
            <a:pPr eaLnBrk="1" hangingPunct="1">
              <a:lnSpc>
                <a:spcPts val="838"/>
              </a:lnSpc>
              <a:defRPr/>
            </a:pPr>
            <a:r>
              <a:rPr lang="sl-SI" sz="700" b="1" smtClean="0">
                <a:solidFill>
                  <a:schemeClr val="tx2"/>
                </a:solidFill>
                <a:latin typeface="Republika" charset="-18"/>
              </a:rPr>
              <a:t>URAD REPUBLIKE SLOVENIJE ZA NADZOR PRORAČUNA</a:t>
            </a:r>
            <a:endParaRPr lang="en-US" sz="700" b="1" smtClean="0">
              <a:solidFill>
                <a:schemeClr val="tx2"/>
              </a:solidFill>
              <a:latin typeface="Republika" charset="-18"/>
            </a:endParaRPr>
          </a:p>
        </p:txBody>
      </p:sp>
      <p:pic>
        <p:nvPicPr>
          <p:cNvPr id="1032" name="Picture 9" descr="grb moder za 10 pt.wm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3" y="712788"/>
            <a:ext cx="16668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39" r:id="rId2"/>
    <p:sldLayoutId id="2147483738" r:id="rId3"/>
    <p:sldLayoutId id="2147483737" r:id="rId4"/>
    <p:sldLayoutId id="2147483753" r:id="rId5"/>
    <p:sldLayoutId id="2147483754" r:id="rId6"/>
    <p:sldLayoutId id="2147483755" r:id="rId7"/>
    <p:sldLayoutId id="2147483736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Z:\JAVNA UPRAVA 2010\Si CGP\CGP_prirocnik_WEB\OUT\05 Medijsko promocijski elementi\11 PPT predstavitev\untitled folder\ozadje-01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TextBox 7"/>
          <p:cNvSpPr txBox="1">
            <a:spLocks noChangeArrowheads="1"/>
          </p:cNvSpPr>
          <p:nvPr/>
        </p:nvSpPr>
        <p:spPr bwMode="auto">
          <a:xfrm>
            <a:off x="962025" y="708025"/>
            <a:ext cx="1204913" cy="512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838"/>
              </a:lnSpc>
              <a:defRPr/>
            </a:pPr>
            <a:r>
              <a:rPr lang="en-US" sz="700" smtClean="0">
                <a:solidFill>
                  <a:schemeClr val="tx2"/>
                </a:solidFill>
                <a:latin typeface="Republika" charset="-18"/>
              </a:rPr>
              <a:t>REPUBLIKA SLOVENIJA</a:t>
            </a:r>
          </a:p>
          <a:p>
            <a:pPr eaLnBrk="1" hangingPunct="1">
              <a:lnSpc>
                <a:spcPts val="838"/>
              </a:lnSpc>
              <a:defRPr/>
            </a:pPr>
            <a:r>
              <a:rPr lang="en-US" sz="700" b="1" smtClean="0">
                <a:solidFill>
                  <a:schemeClr val="tx2"/>
                </a:solidFill>
                <a:latin typeface="Republika" charset="-18"/>
              </a:rPr>
              <a:t>MINISTRSTVO ZA </a:t>
            </a:r>
            <a:r>
              <a:rPr lang="sl-SI" sz="700" b="1" smtClean="0">
                <a:solidFill>
                  <a:schemeClr val="tx2"/>
                </a:solidFill>
                <a:latin typeface="Republika" charset="-18"/>
              </a:rPr>
              <a:t>FINANCE</a:t>
            </a:r>
          </a:p>
          <a:p>
            <a:pPr eaLnBrk="1" hangingPunct="1">
              <a:lnSpc>
                <a:spcPts val="838"/>
              </a:lnSpc>
              <a:defRPr/>
            </a:pPr>
            <a:endParaRPr lang="sl-SI" sz="700" b="1" smtClean="0">
              <a:solidFill>
                <a:schemeClr val="tx2"/>
              </a:solidFill>
              <a:latin typeface="Republika" charset="-18"/>
            </a:endParaRPr>
          </a:p>
          <a:p>
            <a:pPr eaLnBrk="1" hangingPunct="1">
              <a:lnSpc>
                <a:spcPts val="838"/>
              </a:lnSpc>
              <a:defRPr/>
            </a:pPr>
            <a:r>
              <a:rPr lang="sl-SI" sz="700" b="1" smtClean="0">
                <a:solidFill>
                  <a:schemeClr val="tx2"/>
                </a:solidFill>
                <a:latin typeface="Republika" charset="-18"/>
              </a:rPr>
              <a:t>URAD REPUBLIKE SLOVENIJE ZA NADZOR PRORAČUNA</a:t>
            </a:r>
            <a:endParaRPr lang="en-US" sz="700" b="1" smtClean="0">
              <a:solidFill>
                <a:schemeClr val="tx2"/>
              </a:solidFill>
              <a:latin typeface="Republika" charset="-18"/>
            </a:endParaRPr>
          </a:p>
        </p:txBody>
      </p:sp>
      <p:pic>
        <p:nvPicPr>
          <p:cNvPr id="10244" name="Picture 8" descr="grb moder za 10 pt.wm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3" y="712788"/>
            <a:ext cx="16668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861ED7-1EF0-44F6-83D0-D4D2B4B7AEF3}" type="datetime1">
              <a:rPr lang="sl-SI" smtClean="0"/>
              <a:t>24.5.2018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ABABA"/>
                </a:solidFill>
                <a:latin typeface="+mn-lt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9BC7E42-9AE6-44A7-9A06-F57D2053B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0" r:id="rId2"/>
    <p:sldLayoutId id="2147483749" r:id="rId3"/>
    <p:sldLayoutId id="2147483748" r:id="rId4"/>
    <p:sldLayoutId id="2147483747" r:id="rId5"/>
    <p:sldLayoutId id="2147483746" r:id="rId6"/>
    <p:sldLayoutId id="2147483745" r:id="rId7"/>
    <p:sldLayoutId id="2147483744" r:id="rId8"/>
    <p:sldLayoutId id="2147483743" r:id="rId9"/>
    <p:sldLayoutId id="2147483742" r:id="rId10"/>
    <p:sldLayoutId id="2147483741" r:id="rId11"/>
    <p:sldLayoutId id="2147483740" r:id="rId12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p.gov.si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ctrTitle" idx="4294967295"/>
          </p:nvPr>
        </p:nvSpPr>
        <p:spPr bwMode="auto">
          <a:xfrm>
            <a:off x="902970" y="1547813"/>
            <a:ext cx="7200900" cy="4891087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/>
          <a:lstStyle/>
          <a:p>
            <a:pPr eaLnBrk="1" hangingPunct="1">
              <a:spcBef>
                <a:spcPts val="0"/>
              </a:spcBef>
              <a:spcAft>
                <a:spcPts val="0"/>
              </a:spcAft>
            </a:pPr>
            <a:r>
              <a:rPr lang="sl-SI" sz="3600" b="1" dirty="0" smtClean="0">
                <a:solidFill>
                  <a:srgbClr val="C00000"/>
                </a:solidFill>
              </a:rPr>
              <a:t>Poročilo </a:t>
            </a:r>
            <a:r>
              <a:rPr lang="sl-SI" sz="3600" b="1" dirty="0">
                <a:solidFill>
                  <a:srgbClr val="C00000"/>
                </a:solidFill>
              </a:rPr>
              <a:t>revizijskega </a:t>
            </a:r>
            <a:r>
              <a:rPr lang="sl-SI" sz="3600" b="1" dirty="0" smtClean="0">
                <a:solidFill>
                  <a:srgbClr val="C00000"/>
                </a:solidFill>
              </a:rPr>
              <a:t>organa </a:t>
            </a:r>
            <a:br>
              <a:rPr lang="sl-SI" sz="3600" b="1" dirty="0" smtClean="0">
                <a:solidFill>
                  <a:srgbClr val="C00000"/>
                </a:solidFill>
              </a:rPr>
            </a:br>
            <a:r>
              <a:rPr lang="sl-SI" sz="3600" b="1" dirty="0">
                <a:solidFill>
                  <a:srgbClr val="002060"/>
                </a:solidFill>
              </a:rPr>
              <a:t>Predstavitev </a:t>
            </a:r>
            <a:r>
              <a:rPr lang="sl-SI" sz="3600" b="1" dirty="0" smtClean="0">
                <a:solidFill>
                  <a:srgbClr val="002060"/>
                </a:solidFill>
              </a:rPr>
              <a:t/>
            </a:r>
            <a:br>
              <a:rPr lang="sl-SI" sz="3600" b="1" dirty="0" smtClean="0">
                <a:solidFill>
                  <a:srgbClr val="002060"/>
                </a:solidFill>
              </a:rPr>
            </a:br>
            <a:r>
              <a:rPr lang="sl-SI" sz="3600" b="1" dirty="0" smtClean="0">
                <a:solidFill>
                  <a:srgbClr val="002060"/>
                </a:solidFill>
              </a:rPr>
              <a:t>Letnega </a:t>
            </a:r>
            <a:r>
              <a:rPr lang="sl-SI" sz="3600" b="1" dirty="0">
                <a:solidFill>
                  <a:srgbClr val="002060"/>
                </a:solidFill>
              </a:rPr>
              <a:t>poročila o nadzoru </a:t>
            </a:r>
            <a:r>
              <a:rPr lang="sl-SI" sz="3600" b="1" dirty="0" smtClean="0">
                <a:solidFill>
                  <a:srgbClr val="002060"/>
                </a:solidFill>
              </a:rPr>
              <a:t>in </a:t>
            </a:r>
            <a:br>
              <a:rPr lang="sl-SI" sz="3600" b="1" dirty="0" smtClean="0">
                <a:solidFill>
                  <a:srgbClr val="002060"/>
                </a:solidFill>
              </a:rPr>
            </a:br>
            <a:r>
              <a:rPr lang="sl-SI" sz="3600" b="1" dirty="0" smtClean="0">
                <a:solidFill>
                  <a:srgbClr val="002060"/>
                </a:solidFill>
              </a:rPr>
              <a:t>Revizijskega mnenja </a:t>
            </a:r>
            <a:r>
              <a:rPr lang="sl-SI" sz="3600" b="1" dirty="0" smtClean="0">
                <a:solidFill>
                  <a:srgbClr val="002060"/>
                </a:solidFill>
              </a:rPr>
              <a:t>za </a:t>
            </a:r>
            <a:r>
              <a:rPr lang="sl-SI" sz="3600" b="1" dirty="0" smtClean="0">
                <a:solidFill>
                  <a:srgbClr val="002060"/>
                </a:solidFill>
              </a:rPr>
              <a:t/>
            </a:r>
            <a:br>
              <a:rPr lang="sl-SI" sz="3600" b="1" dirty="0" smtClean="0">
                <a:solidFill>
                  <a:srgbClr val="002060"/>
                </a:solidFill>
              </a:rPr>
            </a:br>
            <a:r>
              <a:rPr lang="sl-SI" sz="3600" b="1" dirty="0" smtClean="0">
                <a:solidFill>
                  <a:srgbClr val="002060"/>
                </a:solidFill>
              </a:rPr>
              <a:t>OP </a:t>
            </a:r>
            <a:r>
              <a:rPr lang="sl-SI" sz="3600" b="1" dirty="0" err="1">
                <a:solidFill>
                  <a:srgbClr val="002060"/>
                </a:solidFill>
              </a:rPr>
              <a:t>EKP</a:t>
            </a:r>
            <a:r>
              <a:rPr lang="sl-SI" sz="3600" b="1" dirty="0">
                <a:solidFill>
                  <a:srgbClr val="002060"/>
                </a:solidFill>
              </a:rPr>
              <a:t> </a:t>
            </a:r>
            <a:r>
              <a:rPr lang="sl-SI" sz="3600" b="1" dirty="0" smtClean="0">
                <a:solidFill>
                  <a:srgbClr val="002060"/>
                </a:solidFill>
              </a:rPr>
              <a:t>2014–2020</a:t>
            </a:r>
            <a:r>
              <a:rPr lang="sl-SI" sz="3200" b="1" dirty="0" smtClean="0">
                <a:solidFill>
                  <a:schemeClr val="hlink"/>
                </a:solidFill>
                <a:latin typeface="Arial" charset="0"/>
              </a:rPr>
              <a:t/>
            </a:r>
            <a:br>
              <a:rPr lang="sl-SI" sz="3200" b="1" dirty="0" smtClean="0">
                <a:solidFill>
                  <a:schemeClr val="hlink"/>
                </a:solidFill>
                <a:latin typeface="Arial" charset="0"/>
              </a:rPr>
            </a:br>
            <a:r>
              <a:rPr lang="sl-SI" sz="3600" b="1" dirty="0">
                <a:solidFill>
                  <a:srgbClr val="C00000"/>
                </a:solidFill>
              </a:rPr>
              <a:t>za 3. obračunsko leto</a:t>
            </a:r>
            <a:br>
              <a:rPr lang="sl-SI" sz="3600" b="1" dirty="0">
                <a:solidFill>
                  <a:srgbClr val="C00000"/>
                </a:solidFill>
              </a:rPr>
            </a:br>
            <a:r>
              <a:rPr lang="sl-SI" sz="3200" b="1" dirty="0" smtClean="0">
                <a:solidFill>
                  <a:schemeClr val="hlink"/>
                </a:solidFill>
                <a:latin typeface="Arial" charset="0"/>
              </a:rPr>
              <a:t/>
            </a:r>
            <a:br>
              <a:rPr lang="sl-SI" sz="3200" b="1" dirty="0" smtClean="0">
                <a:solidFill>
                  <a:schemeClr val="hlink"/>
                </a:solidFill>
                <a:latin typeface="Arial" charset="0"/>
              </a:rPr>
            </a:br>
            <a:r>
              <a:rPr lang="sl-SI" sz="3200" dirty="0" smtClean="0">
                <a:solidFill>
                  <a:srgbClr val="002060"/>
                </a:solidFill>
              </a:rPr>
              <a:t>5</a:t>
            </a:r>
            <a:r>
              <a:rPr lang="sl-SI" sz="3200" dirty="0">
                <a:solidFill>
                  <a:srgbClr val="002060"/>
                </a:solidFill>
              </a:rPr>
              <a:t>. seja odbora za spremljanje </a:t>
            </a:r>
            <a:r>
              <a:rPr lang="sl-SI" sz="3200" b="1" dirty="0" smtClean="0"/>
              <a:t/>
            </a:r>
            <a:br>
              <a:rPr lang="sl-SI" sz="3200" b="1" dirty="0" smtClean="0"/>
            </a:br>
            <a:r>
              <a:rPr lang="sl-SI" sz="2400" dirty="0" smtClean="0">
                <a:solidFill>
                  <a:srgbClr val="002060"/>
                </a:solidFill>
              </a:rPr>
              <a:t>Čatež, 25</a:t>
            </a:r>
            <a:r>
              <a:rPr lang="sl-SI" sz="2400" dirty="0">
                <a:solidFill>
                  <a:srgbClr val="002060"/>
                </a:solidFill>
              </a:rPr>
              <a:t>. </a:t>
            </a:r>
            <a:r>
              <a:rPr lang="sl-SI" sz="2400" dirty="0" smtClean="0">
                <a:solidFill>
                  <a:srgbClr val="002060"/>
                </a:solidFill>
              </a:rPr>
              <a:t>maj </a:t>
            </a:r>
            <a:r>
              <a:rPr lang="sl-SI" sz="2400" dirty="0">
                <a:solidFill>
                  <a:srgbClr val="002060"/>
                </a:solidFill>
              </a:rPr>
              <a:t>2018 </a:t>
            </a:r>
            <a:endParaRPr lang="en-GB" altLang="sl-SI" sz="3600" dirty="0">
              <a:solidFill>
                <a:srgbClr val="00206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4098" name="Picture 3" descr="image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495" y="66294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22020" y="1604010"/>
            <a:ext cx="7639050" cy="3985706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t">
              <a:spcBef>
                <a:spcPts val="600"/>
              </a:spcBef>
              <a:spcAft>
                <a:spcPts val="600"/>
              </a:spcAft>
            </a:pPr>
            <a:endParaRPr lang="sl-SI" sz="3600" b="1" dirty="0" smtClean="0">
              <a:solidFill>
                <a:srgbClr val="0070C0"/>
              </a:solidFill>
            </a:endParaRPr>
          </a:p>
          <a:p>
            <a:pPr algn="ctr" fontAlgn="t">
              <a:spcBef>
                <a:spcPts val="600"/>
              </a:spcBef>
              <a:spcAft>
                <a:spcPts val="600"/>
              </a:spcAft>
            </a:pPr>
            <a:r>
              <a:rPr lang="sl-SI" sz="3600" b="1" dirty="0" smtClean="0">
                <a:solidFill>
                  <a:srgbClr val="0070C0"/>
                </a:solidFill>
              </a:rPr>
              <a:t>Mnenje </a:t>
            </a:r>
            <a:r>
              <a:rPr lang="sl-SI" sz="3600" b="1" dirty="0">
                <a:solidFill>
                  <a:srgbClr val="0070C0"/>
                </a:solidFill>
              </a:rPr>
              <a:t>brez pridržka</a:t>
            </a:r>
          </a:p>
          <a:p>
            <a:pPr algn="ctr" fontAlgn="t">
              <a:spcBef>
                <a:spcPts val="600"/>
              </a:spcBef>
              <a:spcAft>
                <a:spcPts val="600"/>
              </a:spcAft>
            </a:pPr>
            <a:r>
              <a:rPr lang="sl-SI" sz="2400" b="1" dirty="0" smtClean="0">
                <a:solidFill>
                  <a:srgbClr val="000000"/>
                </a:solidFill>
              </a:rPr>
              <a:t>Odstavek o poudarjanju zadeve (</a:t>
            </a:r>
            <a:r>
              <a:rPr lang="sl-SI" sz="2400" b="1" dirty="0" err="1" smtClean="0">
                <a:solidFill>
                  <a:srgbClr val="000000"/>
                </a:solidFill>
              </a:rPr>
              <a:t>MSR</a:t>
            </a:r>
            <a:r>
              <a:rPr lang="sl-SI" sz="2400" b="1" dirty="0" smtClean="0">
                <a:solidFill>
                  <a:srgbClr val="000000"/>
                </a:solidFill>
              </a:rPr>
              <a:t> 706</a:t>
            </a:r>
            <a:r>
              <a:rPr lang="sl-SI" sz="2400" b="1" dirty="0" smtClean="0">
                <a:solidFill>
                  <a:srgbClr val="000000"/>
                </a:solidFill>
              </a:rPr>
              <a:t>)</a:t>
            </a:r>
          </a:p>
          <a:p>
            <a:pPr algn="ctr" fontAlgn="t">
              <a:spcBef>
                <a:spcPts val="600"/>
              </a:spcBef>
              <a:spcAft>
                <a:spcPts val="600"/>
              </a:spcAft>
            </a:pPr>
            <a:endParaRPr lang="sl-SI" sz="2400" b="1" dirty="0" smtClean="0">
              <a:solidFill>
                <a:srgbClr val="000000"/>
              </a:solidFill>
            </a:endParaRPr>
          </a:p>
          <a:p>
            <a:pPr algn="just" fontAlgn="t"/>
            <a:r>
              <a:rPr lang="sl-SI" sz="2000" i="1" dirty="0" smtClean="0">
                <a:solidFill>
                  <a:srgbClr val="000000"/>
                </a:solidFill>
              </a:rPr>
              <a:t>„Ne </a:t>
            </a:r>
            <a:r>
              <a:rPr lang="sl-SI" sz="2000" i="1" dirty="0">
                <a:solidFill>
                  <a:srgbClr val="000000"/>
                </a:solidFill>
              </a:rPr>
              <a:t>da bi izrazili pridržek, opozarjamo na razkrite slabosti v delovanju sistema upravljanja in nadzora pri organu upravljanja iz osnutka revizijskega poročila o opravljeni reviziji sistema, ki utegnejo vplivati na prihodnje </a:t>
            </a:r>
            <a:r>
              <a:rPr lang="sl-SI" sz="2000" i="1" dirty="0" smtClean="0">
                <a:solidFill>
                  <a:srgbClr val="000000"/>
                </a:solidFill>
              </a:rPr>
              <a:t>poslovanje.“</a:t>
            </a:r>
            <a:endParaRPr lang="sl-SI" sz="2000" i="1" dirty="0">
              <a:solidFill>
                <a:srgbClr val="000000"/>
              </a:solidFill>
            </a:endParaRPr>
          </a:p>
          <a:p>
            <a:pPr algn="ctr" fontAlgn="t"/>
            <a:endParaRPr lang="sl-SI" dirty="0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04720" y="65151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Poročilo RO - </a:t>
            </a:r>
            <a:r>
              <a:rPr lang="sl-SI" sz="2800" b="1" dirty="0" smtClean="0">
                <a:solidFill>
                  <a:srgbClr val="002060"/>
                </a:solidFill>
              </a:rPr>
              <a:t>Mnenje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87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22020" y="1832610"/>
            <a:ext cx="7639050" cy="2492990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t"/>
            <a:endParaRPr lang="sl-SI" dirty="0" smtClean="0">
              <a:solidFill>
                <a:srgbClr val="000000"/>
              </a:solidFill>
            </a:endParaRPr>
          </a:p>
          <a:p>
            <a:pPr algn="ctr" fontAlgn="t"/>
            <a:r>
              <a:rPr lang="sl-SI" sz="4000" b="1" dirty="0" smtClean="0">
                <a:solidFill>
                  <a:srgbClr val="0070C0"/>
                </a:solidFill>
              </a:rPr>
              <a:t>Evropska komisija je </a:t>
            </a:r>
            <a:endParaRPr lang="sl-SI" sz="4000" b="1" dirty="0" smtClean="0">
              <a:solidFill>
                <a:srgbClr val="0070C0"/>
              </a:solidFill>
            </a:endParaRPr>
          </a:p>
          <a:p>
            <a:pPr algn="ctr" fontAlgn="t"/>
            <a:r>
              <a:rPr lang="sl-SI" sz="4000" b="1" dirty="0" smtClean="0">
                <a:solidFill>
                  <a:srgbClr val="0070C0"/>
                </a:solidFill>
              </a:rPr>
              <a:t>23</a:t>
            </a:r>
            <a:r>
              <a:rPr lang="sl-SI" sz="4000" b="1" dirty="0" smtClean="0">
                <a:solidFill>
                  <a:srgbClr val="0070C0"/>
                </a:solidFill>
              </a:rPr>
              <a:t>. 5. 2018 </a:t>
            </a:r>
            <a:endParaRPr lang="sl-SI" sz="4000" b="1" dirty="0" smtClean="0">
              <a:solidFill>
                <a:srgbClr val="0070C0"/>
              </a:solidFill>
            </a:endParaRPr>
          </a:p>
          <a:p>
            <a:pPr algn="ctr" fontAlgn="t"/>
            <a:r>
              <a:rPr lang="sl-SI" sz="4000" b="1" dirty="0" smtClean="0">
                <a:solidFill>
                  <a:srgbClr val="0070C0"/>
                </a:solidFill>
              </a:rPr>
              <a:t>sprejela </a:t>
            </a:r>
            <a:r>
              <a:rPr lang="sl-SI" sz="4000" b="1" dirty="0" smtClean="0">
                <a:solidFill>
                  <a:srgbClr val="0070C0"/>
                </a:solidFill>
              </a:rPr>
              <a:t>obračune </a:t>
            </a:r>
          </a:p>
          <a:p>
            <a:pPr algn="ctr" fontAlgn="t"/>
            <a:endParaRPr lang="sl-SI" dirty="0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04720" y="65151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Poročilo </a:t>
            </a:r>
            <a:r>
              <a:rPr lang="sl-SI" sz="2800" b="1" dirty="0" smtClean="0">
                <a:solidFill>
                  <a:srgbClr val="002060"/>
                </a:solidFill>
              </a:rPr>
              <a:t>RO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86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059180" y="2213609"/>
            <a:ext cx="7275829" cy="584775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>
              <a:spcBef>
                <a:spcPts val="600"/>
              </a:spcBef>
              <a:spcAft>
                <a:spcPts val="600"/>
              </a:spcAft>
            </a:pPr>
            <a:r>
              <a:rPr lang="sl-SI" altLang="sl-SI" sz="3200" b="1" dirty="0" smtClean="0">
                <a:solidFill>
                  <a:srgbClr val="0070C0"/>
                </a:solidFill>
              </a:rPr>
              <a:t>Hvala za vašo pozornost!</a:t>
            </a:r>
            <a:endParaRPr lang="en-US" altLang="sl-SI" sz="3200" b="1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3073" name="Picture 1" descr="Description: cid:image001.jpg@01CD506C.1F588F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180" y="3749040"/>
            <a:ext cx="1622425" cy="58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0960" y="3428474"/>
            <a:ext cx="452765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altLang="sl-S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   	</a:t>
            </a:r>
            <a:r>
              <a:rPr kumimoji="0" lang="sl-SI" altLang="sl-SI" sz="140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itchFamily="34" charset="0"/>
                <a:cs typeface="Calibri" pitchFamily="34" charset="0"/>
              </a:rPr>
              <a:t>Arpad</a:t>
            </a:r>
            <a:r>
              <a:rPr kumimoji="0" lang="sl-SI" altLang="sl-SI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itchFamily="34" charset="0"/>
                <a:cs typeface="Calibri" pitchFamily="34" charset="0"/>
              </a:rPr>
              <a:t> </a:t>
            </a:r>
            <a:r>
              <a:rPr kumimoji="0" lang="sl-SI" altLang="sl-SI" sz="140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Calibri" pitchFamily="34" charset="0"/>
                <a:cs typeface="Calibri" pitchFamily="34" charset="0"/>
              </a:rPr>
              <a:t>Rudaš</a:t>
            </a:r>
            <a:endParaRPr kumimoji="0" lang="sl-SI" altLang="sl-SI" sz="140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sl-SI" altLang="sl-SI" sz="1400" dirty="0">
              <a:solidFill>
                <a:schemeClr val="tx2">
                  <a:lumMod val="75000"/>
                  <a:lumOff val="25000"/>
                </a:schemeClr>
              </a:solidFill>
              <a:latin typeface="+mn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altLang="sl-SI" sz="140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latin typeface="+mn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altLang="sl-SI" sz="140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latin typeface="+mn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l-SI" altLang="sl-SI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Calibri" pitchFamily="34" charset="0"/>
                <a:cs typeface="Calibri" pitchFamily="34" charset="0"/>
              </a:rPr>
              <a:t>	</a:t>
            </a:r>
            <a:r>
              <a:rPr kumimoji="0" lang="sl-SI" altLang="sl-SI" sz="14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+mn-lt"/>
                <a:ea typeface="Calibri" pitchFamily="34" charset="0"/>
                <a:cs typeface="Calibri" pitchFamily="34" charset="0"/>
              </a:rPr>
              <a:t>Sektor za revizijo evropskih strukturnih skladov</a:t>
            </a:r>
            <a:endParaRPr kumimoji="0" lang="sl-SI" altLang="sl-SI" sz="140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altLang="sl-SI" sz="14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    	</a:t>
            </a:r>
            <a:r>
              <a:rPr kumimoji="0" lang="sl-SI" altLang="sl-SI" sz="14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+mn-lt"/>
                <a:ea typeface="Calibri" pitchFamily="34" charset="0"/>
                <a:cs typeface="Calibri" pitchFamily="34" charset="0"/>
              </a:rPr>
              <a:t>Fajfarjeva 33, 1502 Ljubljana </a:t>
            </a:r>
            <a:endParaRPr kumimoji="0" lang="sl-SI" altLang="sl-SI" sz="140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altLang="sl-SI" sz="14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+mn-lt"/>
                <a:ea typeface="Calibri" pitchFamily="34" charset="0"/>
                <a:cs typeface="Calibri" pitchFamily="34" charset="0"/>
              </a:rPr>
              <a:t>   	T: 01 369 69 29 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altLang="sl-SI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alibri" pitchFamily="34" charset="0"/>
              </a:rPr>
              <a:t>    	</a:t>
            </a:r>
            <a:r>
              <a:rPr kumimoji="0" lang="sl-SI" altLang="sl-SI" sz="140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alibri" pitchFamily="34" charset="0"/>
                <a:hlinkClick r:id="rId3"/>
              </a:rPr>
              <a:t>www.unp.gov.si</a:t>
            </a:r>
            <a:endParaRPr kumimoji="0" lang="sl-SI" altLang="sl-SI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pic>
        <p:nvPicPr>
          <p:cNvPr id="3076" name="Picture 3" descr="image0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0684" y="609918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724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2227580" y="70485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800" b="1" dirty="0">
                <a:solidFill>
                  <a:srgbClr val="002060"/>
                </a:solidFill>
              </a:rPr>
              <a:t>Poročilo </a:t>
            </a:r>
            <a:r>
              <a:rPr lang="sl-SI" altLang="sl-SI" sz="2800" b="1" dirty="0" smtClean="0">
                <a:solidFill>
                  <a:srgbClr val="002060"/>
                </a:solidFill>
              </a:rPr>
              <a:t>RO</a:t>
            </a:r>
            <a:endParaRPr lang="en-US" altLang="sl-SI" sz="2800" b="1" dirty="0">
              <a:solidFill>
                <a:srgbClr val="002060"/>
              </a:solidFill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69595" y="1516380"/>
            <a:ext cx="8004810" cy="489364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l-SI" sz="3600" b="1" dirty="0" smtClean="0">
                <a:solidFill>
                  <a:srgbClr val="0070C0"/>
                </a:solidFill>
              </a:rPr>
              <a:t>Predložitev dokumentov: 15</a:t>
            </a:r>
            <a:r>
              <a:rPr lang="sl-SI" sz="3600" b="1" dirty="0">
                <a:solidFill>
                  <a:srgbClr val="0070C0"/>
                </a:solidFill>
              </a:rPr>
              <a:t>. 2. </a:t>
            </a:r>
            <a:r>
              <a:rPr lang="sl-SI" sz="3600" b="1" dirty="0" smtClean="0">
                <a:solidFill>
                  <a:srgbClr val="0070C0"/>
                </a:solidFill>
              </a:rPr>
              <a:t>2018</a:t>
            </a:r>
          </a:p>
          <a:p>
            <a:pPr marL="742950" indent="-742950">
              <a:buFont typeface="+mj-lt"/>
              <a:buAutoNum type="arabicPeriod"/>
            </a:pPr>
            <a:r>
              <a:rPr lang="sl-SI" sz="3600" b="1" dirty="0" smtClean="0">
                <a:solidFill>
                  <a:srgbClr val="002060"/>
                </a:solidFill>
              </a:rPr>
              <a:t>Računovodski izkazi  </a:t>
            </a:r>
            <a:br>
              <a:rPr lang="sl-SI" sz="3600" b="1" dirty="0" smtClean="0">
                <a:solidFill>
                  <a:srgbClr val="002060"/>
                </a:solidFill>
              </a:rPr>
            </a:br>
            <a:r>
              <a:rPr lang="sl-SI" sz="3600" dirty="0">
                <a:solidFill>
                  <a:schemeClr val="bg2">
                    <a:lumMod val="75000"/>
                  </a:schemeClr>
                </a:solidFill>
              </a:rPr>
              <a:t>(pripravi organ za potrjevanje)</a:t>
            </a:r>
          </a:p>
          <a:p>
            <a:pPr marL="742950" indent="-742950">
              <a:buFont typeface="+mj-lt"/>
              <a:buAutoNum type="arabicPeriod"/>
            </a:pPr>
            <a:r>
              <a:rPr lang="sl-SI" sz="3600" b="1" dirty="0" smtClean="0">
                <a:solidFill>
                  <a:srgbClr val="002060"/>
                </a:solidFill>
              </a:rPr>
              <a:t>Izjava </a:t>
            </a:r>
            <a:r>
              <a:rPr lang="sl-SI" sz="3600" b="1" dirty="0">
                <a:solidFill>
                  <a:srgbClr val="002060"/>
                </a:solidFill>
              </a:rPr>
              <a:t>o </a:t>
            </a:r>
            <a:r>
              <a:rPr lang="sl-SI" sz="3600" b="1" dirty="0" smtClean="0">
                <a:solidFill>
                  <a:srgbClr val="002060"/>
                </a:solidFill>
              </a:rPr>
              <a:t>upravljanju in Letni povzetek </a:t>
            </a:r>
            <a:r>
              <a:rPr lang="sl-SI" sz="3600" dirty="0">
                <a:solidFill>
                  <a:schemeClr val="bg2">
                    <a:lumMod val="75000"/>
                  </a:schemeClr>
                </a:solidFill>
              </a:rPr>
              <a:t>(pripravi organ upravljanja)</a:t>
            </a:r>
          </a:p>
          <a:p>
            <a:pPr marL="742950" indent="-742950">
              <a:buFont typeface="+mj-lt"/>
              <a:buAutoNum type="arabicPeriod"/>
            </a:pPr>
            <a:r>
              <a:rPr lang="sl-SI" sz="3600" b="1" dirty="0" smtClean="0">
                <a:solidFill>
                  <a:srgbClr val="002060"/>
                </a:solidFill>
              </a:rPr>
              <a:t>Revizijsko mnenje in Letno poročilo o nadzoru </a:t>
            </a:r>
            <a:br>
              <a:rPr lang="sl-SI" sz="3600" b="1" dirty="0" smtClean="0">
                <a:solidFill>
                  <a:srgbClr val="002060"/>
                </a:solidFill>
              </a:rPr>
            </a:br>
            <a:r>
              <a:rPr lang="sl-SI" sz="3600" dirty="0" smtClean="0">
                <a:solidFill>
                  <a:schemeClr val="bg2">
                    <a:lumMod val="75000"/>
                  </a:schemeClr>
                </a:solidFill>
              </a:rPr>
              <a:t>(pripravi </a:t>
            </a:r>
            <a:r>
              <a:rPr lang="sl-SI" sz="3600" dirty="0">
                <a:solidFill>
                  <a:schemeClr val="bg2">
                    <a:lumMod val="75000"/>
                  </a:schemeClr>
                </a:solidFill>
              </a:rPr>
              <a:t>revizijski organ)</a:t>
            </a:r>
          </a:p>
          <a:p>
            <a:pPr marL="742950" indent="-742950">
              <a:buFont typeface="+mj-lt"/>
              <a:buAutoNum type="arabicPeriod"/>
            </a:pP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70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2227580" y="720089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800" b="1" dirty="0">
                <a:solidFill>
                  <a:srgbClr val="002060"/>
                </a:solidFill>
              </a:rPr>
              <a:t>Poročilo </a:t>
            </a:r>
            <a:r>
              <a:rPr lang="sl-SI" altLang="sl-SI" sz="2800" b="1" dirty="0" smtClean="0">
                <a:solidFill>
                  <a:srgbClr val="002060"/>
                </a:solidFill>
              </a:rPr>
              <a:t>RO</a:t>
            </a:r>
            <a:endParaRPr lang="en-US" altLang="sl-SI" sz="2800" b="1" dirty="0">
              <a:solidFill>
                <a:srgbClr val="002060"/>
              </a:solidFill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77240" y="1562100"/>
            <a:ext cx="7806690" cy="32316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l-SI" sz="3600" b="1" dirty="0" smtClean="0">
                <a:solidFill>
                  <a:srgbClr val="000000"/>
                </a:solidFill>
              </a:rPr>
              <a:t>Letno poročilo o nadzoru</a:t>
            </a:r>
          </a:p>
          <a:p>
            <a:endParaRPr lang="sl-SI" sz="3600" b="1" dirty="0" smtClean="0">
              <a:solidFill>
                <a:srgbClr val="000000"/>
              </a:solidFill>
            </a:endParaRPr>
          </a:p>
          <a:p>
            <a:pPr marL="808038" lvl="1" indent="-541338">
              <a:buFont typeface="+mj-lt"/>
              <a:buAutoNum type="arabicParenR"/>
            </a:pPr>
            <a:r>
              <a:rPr lang="sl-SI" sz="3200" b="1" dirty="0" smtClean="0">
                <a:solidFill>
                  <a:srgbClr val="0070C0"/>
                </a:solidFill>
              </a:rPr>
              <a:t>Revizije sistema</a:t>
            </a:r>
          </a:p>
          <a:p>
            <a:pPr marL="808038" lvl="1" indent="-541338">
              <a:buFont typeface="+mj-lt"/>
              <a:buAutoNum type="arabicParenR"/>
            </a:pPr>
            <a:r>
              <a:rPr lang="sl-SI" sz="3200" b="1" dirty="0" smtClean="0">
                <a:solidFill>
                  <a:srgbClr val="0070C0"/>
                </a:solidFill>
              </a:rPr>
              <a:t>Revizije operacij</a:t>
            </a:r>
          </a:p>
          <a:p>
            <a:pPr marL="808038" lvl="1" indent="-541338">
              <a:buFont typeface="+mj-lt"/>
              <a:buAutoNum type="arabicParenR"/>
            </a:pPr>
            <a:r>
              <a:rPr lang="sl-SI" sz="3200" b="1" dirty="0" smtClean="0">
                <a:solidFill>
                  <a:srgbClr val="0070C0"/>
                </a:solidFill>
              </a:rPr>
              <a:t>Revizija računovodskih izkazov</a:t>
            </a:r>
          </a:p>
          <a:p>
            <a:pPr marL="808038" lvl="1" indent="-541338">
              <a:buFont typeface="+mj-lt"/>
              <a:buAutoNum type="arabicParenR"/>
            </a:pP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22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2227580" y="72009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 smtClean="0">
                <a:solidFill>
                  <a:srgbClr val="002060"/>
                </a:solidFill>
              </a:rPr>
              <a:t>Poročilo RO - Revizije sistema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77240" y="1802130"/>
            <a:ext cx="7806690" cy="4216539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>
              <a:spcBef>
                <a:spcPts val="600"/>
              </a:spcBef>
              <a:spcAft>
                <a:spcPts val="600"/>
              </a:spcAft>
            </a:pPr>
            <a:r>
              <a:rPr lang="sl-SI" altLang="sl-SI" sz="3600" b="1" dirty="0">
                <a:solidFill>
                  <a:srgbClr val="0070C0"/>
                </a:solidFill>
              </a:rPr>
              <a:t>Revizije sistema</a:t>
            </a:r>
          </a:p>
          <a:p>
            <a:pPr marL="457200" indent="-457200" defTabSz="9144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l-SI" altLang="sl-SI" sz="3600" b="1" dirty="0" smtClean="0">
                <a:solidFill>
                  <a:srgbClr val="000000"/>
                </a:solidFill>
              </a:rPr>
              <a:t>Organ </a:t>
            </a:r>
            <a:r>
              <a:rPr lang="sl-SI" altLang="sl-SI" sz="3600" b="1" dirty="0">
                <a:solidFill>
                  <a:srgbClr val="000000"/>
                </a:solidFill>
              </a:rPr>
              <a:t>za potrjevanje </a:t>
            </a:r>
            <a:r>
              <a:rPr lang="sl-SI" altLang="sl-SI" sz="3600" b="1" dirty="0" smtClean="0">
                <a:solidFill>
                  <a:srgbClr val="0070C0"/>
                </a:solidFill>
              </a:rPr>
              <a:t/>
            </a:r>
            <a:br>
              <a:rPr lang="sl-SI" altLang="sl-SI" sz="3600" b="1" dirty="0" smtClean="0">
                <a:solidFill>
                  <a:srgbClr val="0070C0"/>
                </a:solidFill>
              </a:rPr>
            </a:br>
            <a:r>
              <a:rPr lang="sl-SI" altLang="sl-SI" sz="2800" b="1" dirty="0" smtClean="0">
                <a:solidFill>
                  <a:srgbClr val="0070C0"/>
                </a:solidFill>
              </a:rPr>
              <a:t>4 ugotovitve in priporočila</a:t>
            </a:r>
            <a:br>
              <a:rPr lang="sl-SI" altLang="sl-SI" sz="2800" b="1" dirty="0" smtClean="0">
                <a:solidFill>
                  <a:srgbClr val="0070C0"/>
                </a:solidFill>
              </a:rPr>
            </a:br>
            <a:r>
              <a:rPr lang="sl-SI" altLang="sl-SI" sz="2800" b="1" dirty="0" smtClean="0"/>
              <a:t>(ocena kategorije 2)</a:t>
            </a:r>
          </a:p>
          <a:p>
            <a:pPr marL="457200" indent="-457200" defTabSz="9144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l-SI" altLang="sl-SI" sz="3600" b="1" dirty="0">
                <a:solidFill>
                  <a:srgbClr val="000000"/>
                </a:solidFill>
              </a:rPr>
              <a:t>Organ upravljanja</a:t>
            </a:r>
            <a:r>
              <a:rPr lang="sl-SI" altLang="sl-SI" sz="3600" b="1" dirty="0" smtClean="0">
                <a:solidFill>
                  <a:srgbClr val="0070C0"/>
                </a:solidFill>
              </a:rPr>
              <a:t/>
            </a:r>
            <a:br>
              <a:rPr lang="sl-SI" altLang="sl-SI" sz="3600" b="1" dirty="0" smtClean="0">
                <a:solidFill>
                  <a:srgbClr val="0070C0"/>
                </a:solidFill>
              </a:rPr>
            </a:br>
            <a:r>
              <a:rPr lang="sl-SI" altLang="sl-SI" sz="2800" b="1" dirty="0" smtClean="0"/>
              <a:t>(</a:t>
            </a:r>
            <a:r>
              <a:rPr lang="sl-SI" altLang="sl-SI" sz="2800" b="1" dirty="0"/>
              <a:t>v času priprave letnega poročila o nadzoru </a:t>
            </a:r>
            <a:r>
              <a:rPr lang="sl-SI" altLang="sl-SI" sz="2800" b="1" dirty="0" smtClean="0"/>
              <a:t>poslan </a:t>
            </a:r>
            <a:r>
              <a:rPr lang="sl-SI" altLang="sl-SI" sz="2800" b="1" dirty="0">
                <a:solidFill>
                  <a:srgbClr val="0070C0"/>
                </a:solidFill>
              </a:rPr>
              <a:t>osnutek poročila</a:t>
            </a:r>
            <a:r>
              <a:rPr lang="sl-SI" altLang="sl-SI" sz="2800" b="1" dirty="0"/>
              <a:t>;</a:t>
            </a:r>
            <a:r>
              <a:rPr lang="sl-SI" altLang="sl-SI" sz="2800" b="1" dirty="0" smtClean="0">
                <a:solidFill>
                  <a:srgbClr val="002060"/>
                </a:solidFill>
              </a:rPr>
              <a:t> </a:t>
            </a:r>
            <a:r>
              <a:rPr lang="sl-SI" altLang="sl-SI" sz="2800" b="1" dirty="0" smtClean="0"/>
              <a:t/>
            </a:r>
            <a:br>
              <a:rPr lang="sl-SI" altLang="sl-SI" sz="2800" b="1" dirty="0" smtClean="0"/>
            </a:br>
            <a:r>
              <a:rPr lang="sl-SI" altLang="sl-SI" sz="2800" b="1" dirty="0"/>
              <a:t>13 ugotovitev in </a:t>
            </a:r>
            <a:r>
              <a:rPr lang="sl-SI" altLang="sl-SI" sz="2800" b="1" dirty="0"/>
              <a:t>priporočil</a:t>
            </a:r>
            <a:r>
              <a:rPr lang="sl-SI" altLang="sl-SI" sz="2800" b="1" dirty="0" smtClean="0"/>
              <a:t>)</a:t>
            </a:r>
            <a:endParaRPr lang="en-US" altLang="sl-SI" sz="28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20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686363"/>
              </p:ext>
            </p:extLst>
          </p:nvPr>
        </p:nvGraphicFramePr>
        <p:xfrm>
          <a:off x="777240" y="1470660"/>
          <a:ext cx="7783830" cy="34345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32551"/>
                <a:gridCol w="1607676"/>
                <a:gridCol w="1413512"/>
                <a:gridCol w="1780814"/>
                <a:gridCol w="1749277"/>
              </a:tblGrid>
              <a:tr h="1310640">
                <a:tc>
                  <a:txBody>
                    <a:bodyPr/>
                    <a:lstStyle/>
                    <a:p>
                      <a:pPr algn="ctr" fontAlgn="t"/>
                      <a:r>
                        <a:rPr lang="sl-SI" sz="2000" b="1" u="none" strike="noStrike" kern="1200" baseline="0" noProof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Sklad</a:t>
                      </a:r>
                      <a:endParaRPr lang="en-US" sz="2000" b="1" u="none" strike="noStrike" kern="1200" baseline="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l-SI" sz="2000" b="1" u="none" strike="noStrike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Število operacij s potrjenimi izdatki</a:t>
                      </a:r>
                      <a:endParaRPr lang="en-US" sz="2000" b="1" i="0" u="none" strike="noStrike" noProof="0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l-SI" sz="2000" b="1" u="none" strike="noStrike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Število vzorčnih enot (</a:t>
                      </a:r>
                      <a:r>
                        <a:rPr lang="sl-SI" sz="2000" b="1" u="none" strike="noStrike" noProof="0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ZzI</a:t>
                      </a:r>
                      <a:r>
                        <a:rPr lang="sl-SI" sz="2000" b="1" u="none" strike="noStrike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US" sz="2000" b="1" i="0" u="none" strike="noStrike" noProof="0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l-SI" sz="2000" b="1" u="none" strike="noStrike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Skupni potrjeni izdatki (EUR)</a:t>
                      </a:r>
                      <a:endParaRPr lang="en-US" sz="2000" b="1" i="0" u="none" strike="noStrike" noProof="0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000" b="1" u="none" strike="noStrike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Prispevek </a:t>
                      </a:r>
                      <a:r>
                        <a:rPr lang="en-US" sz="2000" b="1" u="none" strike="noStrike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EU </a:t>
                      </a:r>
                      <a:endParaRPr lang="sl-SI" sz="2000" b="1" u="none" strike="noStrike" noProof="0" dirty="0" smtClean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000" b="1" u="none" strike="noStrike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(EUR)</a:t>
                      </a:r>
                      <a:endParaRPr lang="en-US" sz="2000" b="1" i="0" u="none" strike="noStrike" noProof="0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0001">
                <a:tc>
                  <a:txBody>
                    <a:bodyPr/>
                    <a:lstStyle/>
                    <a:p>
                      <a:pPr algn="l" fontAlgn="ctr"/>
                      <a:r>
                        <a:rPr lang="sl-SI" sz="24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KS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40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sl-SI" sz="24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40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42</a:t>
                      </a:r>
                      <a:endParaRPr lang="sl-SI" sz="24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64.147.611</a:t>
                      </a:r>
                      <a:endParaRPr lang="sl-SI" sz="24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54.525.469</a:t>
                      </a:r>
                      <a:endParaRPr lang="sl-SI" sz="24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0001">
                <a:tc>
                  <a:txBody>
                    <a:bodyPr/>
                    <a:lstStyle/>
                    <a:p>
                      <a:pPr algn="l" fontAlgn="ctr"/>
                      <a:r>
                        <a:rPr lang="sl-SI" sz="2400" b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ESRR</a:t>
                      </a:r>
                      <a:endParaRPr lang="sl-SI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4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sl-SI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4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sl-SI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sl-SI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sl-SI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0001">
                <a:tc>
                  <a:txBody>
                    <a:bodyPr/>
                    <a:lstStyle/>
                    <a:p>
                      <a:pPr algn="l" fontAlgn="ctr"/>
                      <a:r>
                        <a:rPr lang="sl-SI" sz="240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ESS</a:t>
                      </a:r>
                      <a:endParaRPr lang="sl-SI" sz="24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40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sl-SI" sz="24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40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31</a:t>
                      </a:r>
                      <a:endParaRPr lang="sl-SI" sz="24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8.479.652</a:t>
                      </a:r>
                      <a:endParaRPr lang="sl-SI" sz="24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6.783.721</a:t>
                      </a:r>
                      <a:endParaRPr lang="sl-SI" sz="24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0001">
                <a:tc>
                  <a:txBody>
                    <a:bodyPr/>
                    <a:lstStyle/>
                    <a:p>
                      <a:pPr algn="l" fontAlgn="ctr"/>
                      <a:r>
                        <a:rPr lang="sl-SI" sz="240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PMZ</a:t>
                      </a:r>
                      <a:r>
                        <a:rPr lang="sl-SI" sz="240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(</a:t>
                      </a:r>
                      <a:r>
                        <a:rPr lang="sl-SI" sz="240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YEI</a:t>
                      </a:r>
                      <a:r>
                        <a:rPr lang="sl-SI" sz="240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40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sl-SI" sz="24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40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sl-SI" sz="24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8.594.691</a:t>
                      </a:r>
                      <a:endParaRPr lang="sl-SI" sz="24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7.639.725</a:t>
                      </a:r>
                      <a:endParaRPr lang="sl-SI" sz="2400" b="0" i="0" u="none" strike="noStrike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0408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400" b="1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SKUPAJ</a:t>
                      </a:r>
                      <a:endParaRPr lang="sl-SI" sz="24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400" b="1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sl-SI" sz="24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400" b="1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80</a:t>
                      </a:r>
                      <a:endParaRPr lang="sl-SI" sz="24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1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81.221.954</a:t>
                      </a:r>
                      <a:endParaRPr lang="sl-SI" sz="24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1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68.948.916</a:t>
                      </a:r>
                      <a:endParaRPr lang="sl-SI" sz="24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9620" y="5007709"/>
            <a:ext cx="7806690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sl-SI" sz="2200" b="1" dirty="0" smtClean="0">
                <a:solidFill>
                  <a:srgbClr val="000000"/>
                </a:solidFill>
              </a:rPr>
              <a:t>Za </a:t>
            </a:r>
            <a:r>
              <a:rPr lang="sl-SI" sz="2200" b="1" dirty="0">
                <a:solidFill>
                  <a:srgbClr val="000000"/>
                </a:solidFill>
              </a:rPr>
              <a:t>3. </a:t>
            </a:r>
            <a:r>
              <a:rPr lang="sl-SI" sz="2200" b="1" dirty="0" smtClean="0">
                <a:solidFill>
                  <a:srgbClr val="000000"/>
                </a:solidFill>
              </a:rPr>
              <a:t>obračunsko leto ni bilo pogojev za statistično vzorčenje, zato so bile</a:t>
            </a:r>
          </a:p>
          <a:p>
            <a:pPr algn="ctr"/>
            <a:r>
              <a:rPr lang="sl-SI" sz="2200" b="1" dirty="0" smtClean="0">
                <a:solidFill>
                  <a:srgbClr val="C00000"/>
                </a:solidFill>
              </a:rPr>
              <a:t>REVIDIRANE VSE OPERACIJE</a:t>
            </a:r>
            <a:endParaRPr lang="en-US" sz="2200" b="1" dirty="0">
              <a:solidFill>
                <a:srgbClr val="C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204720" y="73533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Poročilo </a:t>
            </a:r>
            <a:r>
              <a:rPr lang="sl-SI" sz="2800" b="1" dirty="0" smtClean="0">
                <a:solidFill>
                  <a:srgbClr val="002060"/>
                </a:solidFill>
              </a:rPr>
              <a:t>RO - Revizije operacij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46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77240" y="1510992"/>
            <a:ext cx="7783829" cy="461665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sl-SI" altLang="sl-SI" sz="2400" b="1" dirty="0" smtClean="0">
                <a:solidFill>
                  <a:srgbClr val="000000"/>
                </a:solidFill>
              </a:rPr>
              <a:t>REVIDIRANE OPERACIJE</a:t>
            </a:r>
            <a:endParaRPr lang="sl-SI" altLang="sl-SI" sz="2400" b="1" dirty="0">
              <a:solidFill>
                <a:srgbClr val="00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398621"/>
              </p:ext>
            </p:extLst>
          </p:nvPr>
        </p:nvGraphicFramePr>
        <p:xfrm>
          <a:off x="777241" y="2328545"/>
          <a:ext cx="7787639" cy="40646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0196"/>
                <a:gridCol w="3198913"/>
                <a:gridCol w="620886"/>
                <a:gridCol w="568277"/>
                <a:gridCol w="1097687"/>
                <a:gridCol w="1112520"/>
                <a:gridCol w="899160"/>
              </a:tblGrid>
              <a:tr h="54102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000" b="1" i="0" u="none" strike="noStrike" noProof="0" dirty="0" smtClean="0">
                          <a:solidFill>
                            <a:schemeClr val="tx2"/>
                          </a:solidFill>
                          <a:effectLst/>
                          <a:latin typeface="Arial"/>
                        </a:rPr>
                        <a:t>Z. št.</a:t>
                      </a:r>
                      <a:endParaRPr lang="en-US" sz="1000" b="1" i="0" u="none" strike="noStrike" noProof="0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b="1" u="none" strike="noStrike" noProof="0" dirty="0" smtClean="0">
                          <a:solidFill>
                            <a:schemeClr val="tx2"/>
                          </a:solidFill>
                          <a:effectLst/>
                        </a:rPr>
                        <a:t>Naziv operacije</a:t>
                      </a:r>
                      <a:endParaRPr lang="en-US" sz="1400" b="1" i="0" u="none" strike="noStrike" noProof="0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b="1" u="none" strike="noStrike" noProof="0" dirty="0" smtClean="0">
                          <a:solidFill>
                            <a:schemeClr val="tx2"/>
                          </a:solidFill>
                          <a:effectLst/>
                        </a:rPr>
                        <a:t>Sklad</a:t>
                      </a:r>
                      <a:endParaRPr lang="en-US" sz="1400" b="1" i="0" u="none" strike="noStrike" noProof="0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b="1" u="none" strike="noStrike" noProof="0" dirty="0" smtClean="0">
                          <a:solidFill>
                            <a:schemeClr val="tx2"/>
                          </a:solidFill>
                          <a:effectLst/>
                        </a:rPr>
                        <a:t>Število </a:t>
                      </a:r>
                      <a:r>
                        <a:rPr lang="sl-SI" sz="1400" b="1" u="none" strike="noStrike" noProof="0" dirty="0" err="1" smtClean="0">
                          <a:solidFill>
                            <a:schemeClr val="tx2"/>
                          </a:solidFill>
                          <a:effectLst/>
                        </a:rPr>
                        <a:t>ZzI</a:t>
                      </a:r>
                      <a:endParaRPr lang="en-US" sz="1400" b="1" i="0" u="none" strike="noStrike" noProof="0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b="1" u="none" strike="noStrike" noProof="0" dirty="0" smtClean="0">
                          <a:solidFill>
                            <a:schemeClr val="tx2"/>
                          </a:solidFill>
                          <a:effectLst/>
                        </a:rPr>
                        <a:t>Skupni potrjeni</a:t>
                      </a:r>
                      <a:r>
                        <a:rPr lang="sl-SI" sz="1400" b="1" u="none" strike="noStrike" baseline="0" noProof="0" dirty="0" smtClean="0">
                          <a:solidFill>
                            <a:schemeClr val="tx2"/>
                          </a:solidFill>
                          <a:effectLst/>
                        </a:rPr>
                        <a:t> izdatki</a:t>
                      </a:r>
                      <a:endParaRPr lang="en-US" sz="1400" b="1" i="0" u="none" strike="noStrike" noProof="0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b="1" u="none" strike="noStrike" noProof="0" dirty="0" smtClean="0">
                          <a:solidFill>
                            <a:schemeClr val="tx2"/>
                          </a:solidFill>
                          <a:effectLst/>
                        </a:rPr>
                        <a:t>Revidirani izdatki</a:t>
                      </a:r>
                      <a:endParaRPr lang="en-US" sz="1400" b="1" i="0" u="none" strike="noStrike" noProof="0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noProof="0" dirty="0" smtClean="0">
                          <a:solidFill>
                            <a:schemeClr val="tx2"/>
                          </a:solidFill>
                          <a:effectLst/>
                        </a:rPr>
                        <a:t>% </a:t>
                      </a:r>
                      <a:r>
                        <a:rPr lang="sl-SI" sz="1400" b="1" u="none" strike="noStrike" noProof="0" dirty="0" err="1" smtClean="0">
                          <a:solidFill>
                            <a:schemeClr val="tx2"/>
                          </a:solidFill>
                          <a:effectLst/>
                        </a:rPr>
                        <a:t>revid</a:t>
                      </a:r>
                      <a:r>
                        <a:rPr lang="sl-SI" sz="1400" b="1" u="none" strike="noStrike" noProof="0" dirty="0" smtClean="0">
                          <a:solidFill>
                            <a:schemeClr val="tx2"/>
                          </a:solidFill>
                          <a:effectLst/>
                        </a:rPr>
                        <a:t>.</a:t>
                      </a:r>
                      <a:endParaRPr lang="en-US" sz="1400" b="1" i="0" u="none" strike="noStrike" noProof="0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9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/>
                        </a:rPr>
                        <a:t>1</a:t>
                      </a:r>
                      <a:endParaRPr lang="sl-SI" sz="9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l-SI" sz="900" u="none" strike="noStrike" dirty="0">
                          <a:solidFill>
                            <a:schemeClr val="tx2"/>
                          </a:solidFill>
                          <a:effectLst/>
                        </a:rPr>
                        <a:t>PRVI IZZIV </a:t>
                      </a:r>
                      <a:r>
                        <a:rPr lang="sl-SI" sz="9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2015 (</a:t>
                      </a:r>
                      <a:r>
                        <a:rPr lang="sl-SI" sz="900" u="none" strike="noStrike" dirty="0" err="1" smtClean="0">
                          <a:solidFill>
                            <a:schemeClr val="tx2"/>
                          </a:solidFill>
                          <a:effectLst/>
                        </a:rPr>
                        <a:t>PMZ</a:t>
                      </a:r>
                      <a:r>
                        <a:rPr lang="sl-SI" sz="9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: POBUDA</a:t>
                      </a:r>
                      <a:r>
                        <a:rPr lang="sl-SI" sz="900" u="none" strike="noStrike" baseline="0" dirty="0" smtClean="0">
                          <a:solidFill>
                            <a:schemeClr val="tx2"/>
                          </a:solidFill>
                          <a:effectLst/>
                        </a:rPr>
                        <a:t> ZA ZAPOSLOVANJE MLADIH)</a:t>
                      </a:r>
                      <a:endParaRPr lang="sl-SI" sz="9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b="1" u="none" strike="noStrike" dirty="0" err="1" smtClean="0">
                          <a:solidFill>
                            <a:schemeClr val="tx2"/>
                          </a:solidFill>
                          <a:effectLst/>
                        </a:rPr>
                        <a:t>PZM</a:t>
                      </a:r>
                      <a:endParaRPr lang="sl-SI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u="none" strike="noStrike">
                          <a:solidFill>
                            <a:schemeClr val="tx2"/>
                          </a:solidFill>
                          <a:effectLst/>
                        </a:rPr>
                        <a:t>7</a:t>
                      </a:r>
                      <a:endParaRPr lang="sl-SI" sz="1400" b="0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8.594.691</a:t>
                      </a:r>
                      <a:endParaRPr lang="sl-SI" sz="14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393.250</a:t>
                      </a:r>
                      <a:endParaRPr lang="sl-SI" sz="14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>
                          <a:solidFill>
                            <a:schemeClr val="tx2"/>
                          </a:solidFill>
                          <a:effectLst/>
                        </a:rPr>
                        <a:t>5%</a:t>
                      </a:r>
                      <a:endParaRPr lang="sl-SI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9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/>
                        </a:rPr>
                        <a:t>2</a:t>
                      </a:r>
                      <a:endParaRPr lang="sl-SI" sz="9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l-SI" sz="900" u="none" strike="noStrike" dirty="0">
                          <a:solidFill>
                            <a:schemeClr val="tx2"/>
                          </a:solidFill>
                          <a:effectLst/>
                        </a:rPr>
                        <a:t>IZVAJANJE STORITEV ZA BREZPOSELNE, DRUGE ISKALCE ZAPOSLITVE IN DELODAJALCE</a:t>
                      </a:r>
                      <a:endParaRPr lang="sl-SI" sz="9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b="1" u="none" strike="noStrike" dirty="0" err="1" smtClean="0">
                          <a:solidFill>
                            <a:schemeClr val="tx2"/>
                          </a:solidFill>
                          <a:effectLst/>
                        </a:rPr>
                        <a:t>ESS</a:t>
                      </a:r>
                      <a:endParaRPr lang="sl-SI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13</a:t>
                      </a:r>
                      <a:endParaRPr lang="sl-SI" sz="14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>
                          <a:solidFill>
                            <a:schemeClr val="tx2"/>
                          </a:solidFill>
                          <a:effectLst/>
                        </a:rPr>
                        <a:t>2.200.880</a:t>
                      </a:r>
                      <a:endParaRPr lang="sl-SI" sz="1400" b="0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350.496</a:t>
                      </a:r>
                      <a:endParaRPr lang="sl-SI" sz="14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>
                          <a:solidFill>
                            <a:schemeClr val="tx2"/>
                          </a:solidFill>
                          <a:effectLst/>
                        </a:rPr>
                        <a:t>16%</a:t>
                      </a:r>
                      <a:endParaRPr lang="sl-SI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9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/>
                        </a:rPr>
                        <a:t>3</a:t>
                      </a:r>
                      <a:endParaRPr lang="sl-SI" sz="9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l-SI" sz="900" u="none" strike="noStrike" dirty="0">
                          <a:solidFill>
                            <a:schemeClr val="tx2"/>
                          </a:solidFill>
                          <a:effectLst/>
                        </a:rPr>
                        <a:t>KREPITEV SVETOVALNEGA DELA Z MLADIMI V ZAVODU RS ZA ZAPOSLOVANJE</a:t>
                      </a:r>
                      <a:endParaRPr lang="sl-SI" sz="9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b="1" u="none" strike="noStrike" dirty="0" err="1">
                          <a:solidFill>
                            <a:schemeClr val="tx2"/>
                          </a:solidFill>
                          <a:effectLst/>
                        </a:rPr>
                        <a:t>ESF</a:t>
                      </a:r>
                      <a:endParaRPr lang="sl-SI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u="none" strike="noStrike">
                          <a:solidFill>
                            <a:schemeClr val="tx2"/>
                          </a:solidFill>
                          <a:effectLst/>
                        </a:rPr>
                        <a:t>9</a:t>
                      </a:r>
                      <a:endParaRPr lang="sl-SI" sz="1400" b="0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385.405</a:t>
                      </a:r>
                      <a:endParaRPr lang="sl-SI" sz="14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385.405</a:t>
                      </a:r>
                      <a:endParaRPr lang="sl-SI" sz="14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>
                          <a:solidFill>
                            <a:schemeClr val="tx2"/>
                          </a:solidFill>
                          <a:effectLst/>
                        </a:rPr>
                        <a:t>100%</a:t>
                      </a:r>
                      <a:endParaRPr lang="sl-SI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9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/>
                        </a:rPr>
                        <a:t>4</a:t>
                      </a:r>
                      <a:endParaRPr lang="sl-SI" sz="9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l-SI" sz="900" u="none" strike="noStrike" dirty="0">
                          <a:solidFill>
                            <a:schemeClr val="tx2"/>
                          </a:solidFill>
                          <a:effectLst/>
                        </a:rPr>
                        <a:t>Skupaj za znanje - izvajanje aktivnosti podpornih mehanizmov pridobivanja znanja za pripadnike romskih skupnosti</a:t>
                      </a:r>
                      <a:endParaRPr lang="sl-SI" sz="9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b="1" u="none" strike="noStrike" dirty="0" err="1">
                          <a:solidFill>
                            <a:schemeClr val="tx2"/>
                          </a:solidFill>
                          <a:effectLst/>
                        </a:rPr>
                        <a:t>ESF</a:t>
                      </a:r>
                      <a:endParaRPr lang="sl-SI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u="none" strike="noStrike">
                          <a:solidFill>
                            <a:schemeClr val="tx2"/>
                          </a:solidFill>
                          <a:effectLst/>
                        </a:rPr>
                        <a:t>2</a:t>
                      </a:r>
                      <a:endParaRPr lang="sl-SI" sz="1400" b="0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788.689</a:t>
                      </a:r>
                      <a:endParaRPr lang="sl-SI" sz="14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788.689</a:t>
                      </a:r>
                      <a:endParaRPr lang="sl-SI" sz="14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100%</a:t>
                      </a:r>
                      <a:endParaRPr lang="sl-SI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9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/>
                        </a:rPr>
                        <a:t>5</a:t>
                      </a:r>
                      <a:endParaRPr lang="sl-SI" sz="9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l-SI" sz="900" u="none" strike="noStrike" dirty="0">
                          <a:solidFill>
                            <a:schemeClr val="tx2"/>
                          </a:solidFill>
                          <a:effectLst/>
                        </a:rPr>
                        <a:t>Spodbujanje zaposlovanja - </a:t>
                      </a:r>
                      <a:r>
                        <a:rPr lang="sl-SI" sz="900" u="none" strike="noStrike" dirty="0" err="1">
                          <a:solidFill>
                            <a:schemeClr val="tx2"/>
                          </a:solidFill>
                          <a:effectLst/>
                        </a:rPr>
                        <a:t>Zaposli.me</a:t>
                      </a:r>
                      <a:endParaRPr lang="sl-SI" sz="9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b="1" u="none" strike="noStrike" dirty="0" err="1">
                          <a:solidFill>
                            <a:schemeClr val="tx2"/>
                          </a:solidFill>
                          <a:effectLst/>
                        </a:rPr>
                        <a:t>ESF</a:t>
                      </a:r>
                      <a:endParaRPr lang="sl-SI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u="none" strike="noStrike">
                          <a:solidFill>
                            <a:schemeClr val="tx2"/>
                          </a:solidFill>
                          <a:effectLst/>
                        </a:rPr>
                        <a:t>7</a:t>
                      </a:r>
                      <a:endParaRPr lang="sl-SI" sz="1400" b="0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>
                          <a:solidFill>
                            <a:schemeClr val="tx2"/>
                          </a:solidFill>
                          <a:effectLst/>
                        </a:rPr>
                        <a:t>5.104.677</a:t>
                      </a:r>
                      <a:endParaRPr lang="sl-SI" sz="1400" b="0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171.195</a:t>
                      </a:r>
                      <a:endParaRPr lang="sl-SI" sz="14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>
                          <a:solidFill>
                            <a:schemeClr val="tx2"/>
                          </a:solidFill>
                          <a:effectLst/>
                        </a:rPr>
                        <a:t>3%</a:t>
                      </a:r>
                      <a:endParaRPr lang="sl-SI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9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/>
                        </a:rPr>
                        <a:t>6</a:t>
                      </a:r>
                      <a:endParaRPr lang="sl-SI" sz="9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l-SI" sz="900" u="none" strike="noStrike" dirty="0">
                          <a:solidFill>
                            <a:schemeClr val="tx2"/>
                          </a:solidFill>
                          <a:effectLst/>
                        </a:rPr>
                        <a:t>Oskrba s pitno vodo na območju Suhe Krajine</a:t>
                      </a:r>
                      <a:endParaRPr lang="sl-SI" sz="9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b="1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KS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u="none" strike="noStrike">
                          <a:solidFill>
                            <a:schemeClr val="tx2"/>
                          </a:solidFill>
                          <a:effectLst/>
                        </a:rPr>
                        <a:t>5</a:t>
                      </a:r>
                      <a:endParaRPr lang="sl-SI" sz="1400" b="0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>
                          <a:solidFill>
                            <a:schemeClr val="tx2"/>
                          </a:solidFill>
                          <a:effectLst/>
                        </a:rPr>
                        <a:t>5.157.412</a:t>
                      </a:r>
                      <a:endParaRPr lang="sl-SI" sz="1400" b="0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5.157.412</a:t>
                      </a:r>
                      <a:endParaRPr lang="sl-SI" sz="14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100%</a:t>
                      </a:r>
                      <a:endParaRPr lang="sl-SI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9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/>
                        </a:rPr>
                        <a:t>7</a:t>
                      </a:r>
                      <a:endParaRPr lang="sl-SI" sz="9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l-SI" sz="900" u="none" strike="noStrike" dirty="0">
                          <a:solidFill>
                            <a:schemeClr val="tx2"/>
                          </a:solidFill>
                          <a:effectLst/>
                        </a:rPr>
                        <a:t>Odvajanje in čiščenje odpadne vode na območju Domžale - Kamnik</a:t>
                      </a:r>
                      <a:endParaRPr lang="sl-SI" sz="9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b="1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KS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u="none" strike="noStrike">
                          <a:solidFill>
                            <a:schemeClr val="tx2"/>
                          </a:solidFill>
                          <a:effectLst/>
                        </a:rPr>
                        <a:t>11</a:t>
                      </a:r>
                      <a:endParaRPr lang="sl-SI" sz="1400" b="0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>
                          <a:solidFill>
                            <a:schemeClr val="tx2"/>
                          </a:solidFill>
                          <a:effectLst/>
                        </a:rPr>
                        <a:t>14.386.865</a:t>
                      </a:r>
                      <a:endParaRPr lang="sl-SI" sz="1400" b="0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14.386.865</a:t>
                      </a:r>
                      <a:endParaRPr lang="sl-SI" sz="14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100%</a:t>
                      </a:r>
                      <a:endParaRPr lang="sl-SI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9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/>
                        </a:rPr>
                        <a:t>8</a:t>
                      </a:r>
                      <a:endParaRPr lang="sl-SI" sz="9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l-SI" sz="900" u="none" strike="noStrike" dirty="0">
                          <a:solidFill>
                            <a:schemeClr val="tx2"/>
                          </a:solidFill>
                          <a:effectLst/>
                        </a:rPr>
                        <a:t>Oskrba s pitno vodo na območju Sodražica - Ribnica - Kočevje</a:t>
                      </a:r>
                      <a:endParaRPr lang="sl-SI" sz="9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b="1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KS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u="none" strike="noStrike">
                          <a:solidFill>
                            <a:schemeClr val="tx2"/>
                          </a:solidFill>
                          <a:effectLst/>
                        </a:rPr>
                        <a:t>9</a:t>
                      </a:r>
                      <a:endParaRPr lang="sl-SI" sz="1400" b="0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1.627.193</a:t>
                      </a:r>
                      <a:endParaRPr lang="sl-SI" sz="14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1.627.193</a:t>
                      </a:r>
                      <a:endParaRPr lang="sl-SI" sz="14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100%</a:t>
                      </a:r>
                      <a:endParaRPr lang="sl-SI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9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/>
                        </a:rPr>
                        <a:t>9</a:t>
                      </a:r>
                      <a:endParaRPr lang="sl-SI" sz="9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l-SI" sz="900" u="none" strike="noStrike" dirty="0">
                          <a:solidFill>
                            <a:schemeClr val="tx2"/>
                          </a:solidFill>
                          <a:effectLst/>
                        </a:rPr>
                        <a:t>Avtocesta A4; Slivnica - Gruškovje</a:t>
                      </a:r>
                      <a:endParaRPr lang="sl-SI" sz="9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b="1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KS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u="none" strike="noStrike">
                          <a:solidFill>
                            <a:schemeClr val="tx2"/>
                          </a:solidFill>
                          <a:effectLst/>
                        </a:rPr>
                        <a:t>2</a:t>
                      </a:r>
                      <a:endParaRPr lang="sl-SI" sz="1400" b="0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>
                          <a:solidFill>
                            <a:schemeClr val="tx2"/>
                          </a:solidFill>
                          <a:effectLst/>
                        </a:rPr>
                        <a:t>36.506.424</a:t>
                      </a:r>
                      <a:endParaRPr lang="sl-SI" sz="1400" b="0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36.506.424</a:t>
                      </a:r>
                      <a:endParaRPr lang="sl-SI" sz="14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100%</a:t>
                      </a:r>
                      <a:endParaRPr lang="sl-SI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9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/>
                        </a:rPr>
                        <a:t>10</a:t>
                      </a:r>
                      <a:endParaRPr lang="sl-SI" sz="9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l-SI" sz="900" u="none" strike="noStrike" dirty="0">
                          <a:solidFill>
                            <a:schemeClr val="tx2"/>
                          </a:solidFill>
                          <a:effectLst/>
                        </a:rPr>
                        <a:t>Oskrba s pitno vodo na območju Zgornje Save - 2</a:t>
                      </a:r>
                      <a:r>
                        <a:rPr lang="sl-SI" sz="9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. sklop</a:t>
                      </a:r>
                      <a:endParaRPr lang="sl-SI" sz="9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b="1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KS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u="none" strike="noStrike">
                          <a:solidFill>
                            <a:schemeClr val="tx2"/>
                          </a:solidFill>
                          <a:effectLst/>
                        </a:rPr>
                        <a:t>4</a:t>
                      </a:r>
                      <a:endParaRPr lang="sl-SI" sz="1400" b="0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>
                          <a:solidFill>
                            <a:schemeClr val="tx2"/>
                          </a:solidFill>
                          <a:effectLst/>
                        </a:rPr>
                        <a:t>691.406</a:t>
                      </a:r>
                      <a:endParaRPr lang="sl-SI" sz="1400" b="0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691.406</a:t>
                      </a:r>
                      <a:endParaRPr lang="sl-SI" sz="14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100%</a:t>
                      </a:r>
                      <a:endParaRPr lang="sl-SI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9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/>
                        </a:rPr>
                        <a:t>11</a:t>
                      </a:r>
                      <a:endParaRPr lang="sl-SI" sz="9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l-SI" sz="900" u="none" strike="noStrike" dirty="0">
                          <a:solidFill>
                            <a:schemeClr val="tx2"/>
                          </a:solidFill>
                          <a:effectLst/>
                        </a:rPr>
                        <a:t>Oskrba s pitno vodo v porečju Ljubljanice - 1</a:t>
                      </a:r>
                      <a:r>
                        <a:rPr lang="sl-SI" sz="9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. sklop </a:t>
                      </a:r>
                      <a:r>
                        <a:rPr lang="sl-SI" sz="900" u="none" strike="noStrike" dirty="0">
                          <a:solidFill>
                            <a:schemeClr val="tx2"/>
                          </a:solidFill>
                          <a:effectLst/>
                        </a:rPr>
                        <a:t>(občini Postojna in Pivka)</a:t>
                      </a:r>
                      <a:endParaRPr lang="sl-SI" sz="9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b="1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KS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u="none" strike="noStrike">
                          <a:solidFill>
                            <a:schemeClr val="tx2"/>
                          </a:solidFill>
                          <a:effectLst/>
                        </a:rPr>
                        <a:t>10</a:t>
                      </a:r>
                      <a:endParaRPr lang="sl-SI" sz="1400" b="0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5.770.439</a:t>
                      </a:r>
                      <a:endParaRPr lang="sl-SI" sz="14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5.770.439</a:t>
                      </a:r>
                      <a:endParaRPr lang="sl-SI" sz="14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100%</a:t>
                      </a:r>
                      <a:endParaRPr lang="sl-SI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9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/>
                        </a:rPr>
                        <a:t>12</a:t>
                      </a:r>
                      <a:endParaRPr lang="sl-SI" sz="9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l-SI" sz="900" u="none" strike="noStrike" dirty="0">
                          <a:solidFill>
                            <a:schemeClr val="tx2"/>
                          </a:solidFill>
                          <a:effectLst/>
                        </a:rPr>
                        <a:t>Hidravlična izboljšava vodovodnega sistema na območju osrednje Dolenjske</a:t>
                      </a:r>
                      <a:endParaRPr lang="sl-SI" sz="9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b="1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KS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u="none" strike="noStrike">
                          <a:solidFill>
                            <a:schemeClr val="tx2"/>
                          </a:solidFill>
                          <a:effectLst/>
                        </a:rPr>
                        <a:t>1</a:t>
                      </a:r>
                      <a:endParaRPr lang="sl-SI" sz="1400" b="0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>
                          <a:solidFill>
                            <a:schemeClr val="tx2"/>
                          </a:solidFill>
                          <a:effectLst/>
                        </a:rPr>
                        <a:t>7.872</a:t>
                      </a:r>
                      <a:endParaRPr lang="sl-SI" sz="1400" b="0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7.872</a:t>
                      </a:r>
                      <a:endParaRPr lang="sl-SI" sz="14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100%</a:t>
                      </a:r>
                      <a:endParaRPr lang="sl-SI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algn="r" fontAlgn="b"/>
                      <a:endParaRPr lang="sl-SI" sz="12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2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/>
                        </a:rPr>
                        <a:t>Vse skupaj</a:t>
                      </a:r>
                      <a:endParaRPr lang="sl-SI" sz="12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4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80</a:t>
                      </a:r>
                      <a:endParaRPr lang="sl-SI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81.221.954</a:t>
                      </a:r>
                      <a:endParaRPr lang="sl-SI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66.236.647</a:t>
                      </a:r>
                      <a:endParaRPr lang="sl-SI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82%</a:t>
                      </a:r>
                      <a:endParaRPr lang="sl-SI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204720" y="71247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Poročilo </a:t>
            </a:r>
            <a:r>
              <a:rPr lang="sl-SI" sz="2800" b="1" dirty="0" smtClean="0">
                <a:solidFill>
                  <a:srgbClr val="002060"/>
                </a:solidFill>
              </a:rPr>
              <a:t>RO - Revizije operacij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56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60120" y="1855469"/>
            <a:ext cx="7623810" cy="4185761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>
              <a:spcBef>
                <a:spcPts val="600"/>
              </a:spcBef>
              <a:spcAft>
                <a:spcPts val="600"/>
              </a:spcAft>
            </a:pPr>
            <a:r>
              <a:rPr lang="sl-SI" altLang="sl-SI" sz="2400" b="1" dirty="0" smtClean="0">
                <a:solidFill>
                  <a:srgbClr val="000000"/>
                </a:solidFill>
              </a:rPr>
              <a:t>Ugotovitve:</a:t>
            </a:r>
          </a:p>
          <a:p>
            <a:pPr marL="457200" indent="-457200" defTabSz="9144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l-SI" altLang="sl-SI" sz="2400" dirty="0" smtClean="0">
                <a:solidFill>
                  <a:srgbClr val="000000"/>
                </a:solidFill>
              </a:rPr>
              <a:t>Problematika okoljskih projektov in </a:t>
            </a:r>
            <a:r>
              <a:rPr lang="sl-SI" altLang="sl-SI" sz="2400" b="1" dirty="0" smtClean="0">
                <a:solidFill>
                  <a:srgbClr val="000000"/>
                </a:solidFill>
              </a:rPr>
              <a:t>previsoke diskontne stopnje</a:t>
            </a:r>
            <a:r>
              <a:rPr lang="sl-SI" altLang="sl-SI" sz="2400" dirty="0" smtClean="0">
                <a:solidFill>
                  <a:srgbClr val="000000"/>
                </a:solidFill>
              </a:rPr>
              <a:t> pri izračunu finančne vrzeli – posledično nekaterim operacijam </a:t>
            </a:r>
            <a:r>
              <a:rPr lang="sl-SI" altLang="sl-SI" sz="2400" b="1" dirty="0" smtClean="0">
                <a:solidFill>
                  <a:srgbClr val="000000"/>
                </a:solidFill>
              </a:rPr>
              <a:t>dodeljeno</a:t>
            </a:r>
            <a:r>
              <a:rPr lang="sl-SI" altLang="sl-SI" sz="2400" dirty="0" smtClean="0">
                <a:solidFill>
                  <a:srgbClr val="000000"/>
                </a:solidFill>
              </a:rPr>
              <a:t> </a:t>
            </a:r>
            <a:r>
              <a:rPr lang="sl-SI" altLang="sl-SI" sz="2400" b="1" dirty="0" smtClean="0">
                <a:solidFill>
                  <a:srgbClr val="000000"/>
                </a:solidFill>
              </a:rPr>
              <a:t>več</a:t>
            </a:r>
            <a:r>
              <a:rPr lang="sl-SI" altLang="sl-SI" sz="2400" dirty="0" smtClean="0">
                <a:solidFill>
                  <a:srgbClr val="000000"/>
                </a:solidFill>
              </a:rPr>
              <a:t>, kot dovoljujejo pravila</a:t>
            </a:r>
          </a:p>
          <a:p>
            <a:pPr marL="457200" indent="-457200" defTabSz="9144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l-SI" altLang="sl-SI" sz="2400" dirty="0" smtClean="0">
                <a:solidFill>
                  <a:srgbClr val="000000"/>
                </a:solidFill>
              </a:rPr>
              <a:t>Neupravičeni izdatki v </a:t>
            </a:r>
            <a:r>
              <a:rPr lang="sl-SI" altLang="sl-SI" sz="2400" dirty="0">
                <a:solidFill>
                  <a:srgbClr val="000000"/>
                </a:solidFill>
              </a:rPr>
              <a:t>vrednosti 22.141 </a:t>
            </a:r>
            <a:r>
              <a:rPr lang="sl-SI" altLang="sl-SI" sz="2400" dirty="0" smtClean="0">
                <a:solidFill>
                  <a:srgbClr val="000000"/>
                </a:solidFill>
              </a:rPr>
              <a:t>EUR</a:t>
            </a:r>
          </a:p>
          <a:p>
            <a:pPr marL="457200" indent="-457200" defTabSz="9144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sl-SI" altLang="sl-SI" sz="2400" dirty="0" smtClean="0">
              <a:solidFill>
                <a:srgbClr val="000000"/>
              </a:solidFill>
            </a:endParaRPr>
          </a:p>
          <a:p>
            <a:pPr marL="342900" indent="-342900" defTabSz="9144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sl-SI" altLang="sl-SI" sz="2400" b="1" dirty="0" smtClean="0">
                <a:solidFill>
                  <a:srgbClr val="002060"/>
                </a:solidFill>
              </a:rPr>
              <a:t>Stopnja napake: 0,03%</a:t>
            </a:r>
            <a:r>
              <a:rPr lang="sl-SI" altLang="sl-SI" sz="2400" b="1" dirty="0" smtClean="0">
                <a:solidFill>
                  <a:srgbClr val="000000"/>
                </a:solidFill>
              </a:rPr>
              <a:t> </a:t>
            </a:r>
            <a:r>
              <a:rPr lang="sl-SI" altLang="sl-SI" sz="2400" dirty="0" smtClean="0">
                <a:solidFill>
                  <a:srgbClr val="000000"/>
                </a:solidFill>
              </a:rPr>
              <a:t>(dopustna stopnja: 2%)</a:t>
            </a:r>
            <a:endParaRPr lang="sl-SI" altLang="sl-SI" sz="2400" dirty="0" smtClean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defTabSz="914400">
              <a:spcBef>
                <a:spcPts val="600"/>
              </a:spcBef>
              <a:spcAft>
                <a:spcPts val="600"/>
              </a:spcAft>
            </a:pPr>
            <a:endParaRPr lang="en-US" altLang="sl-SI" sz="2400" b="1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04720" y="72771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Poročilo RO - Revizije </a:t>
            </a:r>
            <a:r>
              <a:rPr lang="sl-SI" sz="2800" b="1" dirty="0" smtClean="0">
                <a:solidFill>
                  <a:srgbClr val="002060"/>
                </a:solidFill>
              </a:rPr>
              <a:t>operacij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5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61060" y="5624829"/>
            <a:ext cx="7700010" cy="461665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t"/>
            <a:r>
              <a:rPr lang="sl-SI" sz="2400" b="1" dirty="0" smtClean="0">
                <a:solidFill>
                  <a:srgbClr val="0070C0"/>
                </a:solidFill>
              </a:rPr>
              <a:t>Dodatki </a:t>
            </a:r>
            <a:r>
              <a:rPr lang="sl-SI" sz="2400" b="1" dirty="0" smtClean="0">
                <a:solidFill>
                  <a:srgbClr val="0070C0"/>
                </a:solidFill>
              </a:rPr>
              <a:t>od </a:t>
            </a:r>
            <a:r>
              <a:rPr lang="sl-SI" sz="2400" b="1" dirty="0" smtClean="0">
                <a:solidFill>
                  <a:srgbClr val="0070C0"/>
                </a:solidFill>
              </a:rPr>
              <a:t>2 do 7 imajo vrednosti 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04720" y="65151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Poročilo RO </a:t>
            </a:r>
            <a:r>
              <a:rPr lang="sl-SI" sz="2800" b="1" dirty="0" smtClean="0">
                <a:solidFill>
                  <a:srgbClr val="002060"/>
                </a:solidFill>
              </a:rPr>
              <a:t>– Računovodski izkazi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734139"/>
              </p:ext>
            </p:extLst>
          </p:nvPr>
        </p:nvGraphicFramePr>
        <p:xfrm>
          <a:off x="861060" y="1513204"/>
          <a:ext cx="7700010" cy="39299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7360"/>
                <a:gridCol w="1882140"/>
                <a:gridCol w="2030730"/>
                <a:gridCol w="2049780"/>
              </a:tblGrid>
              <a:tr h="100467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sl-SI" sz="2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Sklad</a:t>
                      </a:r>
                      <a:endParaRPr lang="sl-SI" sz="2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sl-SI" sz="2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Končni zahtevek za vmesno plačilo</a:t>
                      </a:r>
                      <a:endParaRPr lang="sl-SI" sz="2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sl-SI" sz="24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Računovodski izkazi </a:t>
                      </a:r>
                      <a:r>
                        <a:rPr lang="sl-SI" sz="2400" b="1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(</a:t>
                      </a:r>
                      <a:r>
                        <a:rPr lang="sl-SI" sz="2400" b="1" u="none" strike="noStrike" dirty="0" err="1" smtClean="0">
                          <a:solidFill>
                            <a:srgbClr val="0070C0"/>
                          </a:solidFill>
                          <a:effectLst/>
                        </a:rPr>
                        <a:t>RI</a:t>
                      </a:r>
                      <a:r>
                        <a:rPr lang="sl-SI" sz="2400" b="1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)</a:t>
                      </a:r>
                    </a:p>
                    <a:p>
                      <a:pPr algn="ctr" fontAlgn="ctr"/>
                      <a:r>
                        <a:rPr lang="sl-SI" sz="24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rial"/>
                        </a:rPr>
                        <a:t>(</a:t>
                      </a:r>
                      <a:r>
                        <a:rPr lang="sl-SI" sz="2400" b="1" i="0" u="none" strike="noStrike" dirty="0" err="1" smtClean="0">
                          <a:solidFill>
                            <a:srgbClr val="0070C0"/>
                          </a:solidFill>
                          <a:effectLst/>
                          <a:latin typeface="Arial"/>
                        </a:rPr>
                        <a:t>Accounts</a:t>
                      </a:r>
                      <a:r>
                        <a:rPr lang="sl-SI" sz="24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rial"/>
                        </a:rPr>
                        <a:t>)</a:t>
                      </a:r>
                      <a:endParaRPr lang="sl-SI" sz="2400" b="1" i="0" u="none" strike="noStrike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</a:tr>
              <a:tr h="685004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4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(Dodatek 1)</a:t>
                      </a:r>
                      <a:endParaRPr lang="sl-SI" sz="2400" b="1" i="0" u="none" strike="noStrike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4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(Dodatek 8)</a:t>
                      </a:r>
                      <a:endParaRPr lang="sl-SI" sz="2400" b="1" i="0" u="none" strike="noStrike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65335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(A)</a:t>
                      </a:r>
                      <a:endParaRPr lang="sl-SI" sz="2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4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(B)</a:t>
                      </a:r>
                      <a:endParaRPr lang="sl-SI" sz="2400" b="1" i="0" u="none" strike="noStrike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4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(C=</a:t>
                      </a:r>
                      <a:r>
                        <a:rPr lang="sl-SI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A</a:t>
                      </a:r>
                      <a:r>
                        <a:rPr lang="sl-SI" sz="24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-B)</a:t>
                      </a:r>
                      <a:endParaRPr lang="sl-SI" sz="2400" b="1" i="0" u="none" strike="noStrike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50113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2400" u="none" strike="noStrike">
                          <a:solidFill>
                            <a:schemeClr val="tx2"/>
                          </a:solidFill>
                          <a:effectLst/>
                        </a:rPr>
                        <a:t>KS</a:t>
                      </a:r>
                      <a:endParaRPr lang="sl-SI" sz="2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64.147.611</a:t>
                      </a:r>
                      <a:endParaRPr lang="sl-SI" sz="24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64.147.611</a:t>
                      </a:r>
                      <a:endParaRPr lang="sl-SI" sz="2400" b="0" i="0" u="none" strike="noStrike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u="none" strike="noStrike">
                          <a:solidFill>
                            <a:srgbClr val="0070C0"/>
                          </a:solidFill>
                          <a:effectLst/>
                        </a:rPr>
                        <a:t>0</a:t>
                      </a:r>
                      <a:endParaRPr lang="sl-SI" sz="2400" b="0" i="0" u="none" strike="noStrike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50113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2400" u="none" strike="noStrike" dirty="0" err="1">
                          <a:solidFill>
                            <a:schemeClr val="tx2"/>
                          </a:solidFill>
                          <a:effectLst/>
                        </a:rPr>
                        <a:t>ESRR</a:t>
                      </a:r>
                      <a:endParaRPr lang="sl-SI" sz="2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0</a:t>
                      </a:r>
                      <a:endParaRPr lang="sl-SI" sz="24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0</a:t>
                      </a:r>
                      <a:endParaRPr lang="sl-SI" sz="2400" b="0" i="0" u="none" strike="noStrike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0</a:t>
                      </a:r>
                      <a:endParaRPr lang="sl-SI" sz="2400" b="0" i="0" u="none" strike="noStrike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50113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2400" u="none" strike="noStrike" dirty="0" err="1">
                          <a:solidFill>
                            <a:schemeClr val="tx2"/>
                          </a:solidFill>
                          <a:effectLst/>
                        </a:rPr>
                        <a:t>ESS</a:t>
                      </a:r>
                      <a:endParaRPr lang="sl-SI" sz="2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8.479.652</a:t>
                      </a:r>
                      <a:endParaRPr lang="sl-SI" sz="24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8.368.083</a:t>
                      </a:r>
                      <a:endParaRPr lang="sl-SI" sz="2400" b="0" i="0" u="none" strike="noStrike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111.569</a:t>
                      </a:r>
                      <a:endParaRPr lang="sl-SI" sz="2400" b="0" i="0" u="none" strike="noStrike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50113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2400" u="none" strike="noStrike" dirty="0" err="1" smtClean="0">
                          <a:solidFill>
                            <a:schemeClr val="tx2"/>
                          </a:solidFill>
                          <a:effectLst/>
                        </a:rPr>
                        <a:t>PZM</a:t>
                      </a:r>
                      <a:r>
                        <a:rPr lang="sl-SI" sz="24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 (</a:t>
                      </a:r>
                      <a:r>
                        <a:rPr lang="sl-SI" sz="2400" u="none" strike="noStrike" dirty="0" err="1" smtClean="0">
                          <a:solidFill>
                            <a:schemeClr val="tx2"/>
                          </a:solidFill>
                          <a:effectLst/>
                        </a:rPr>
                        <a:t>YEI</a:t>
                      </a:r>
                      <a:r>
                        <a:rPr lang="sl-SI" sz="24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)</a:t>
                      </a:r>
                      <a:endParaRPr lang="sl-SI" sz="2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8.594.691</a:t>
                      </a:r>
                      <a:endParaRPr lang="sl-SI" sz="24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8.335.551</a:t>
                      </a:r>
                      <a:endParaRPr lang="sl-SI" sz="2400" b="0" i="0" u="none" strike="noStrike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259.140</a:t>
                      </a:r>
                      <a:endParaRPr lang="sl-SI" sz="2400" b="0" i="0" u="none" strike="noStrike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65335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2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Skupaj</a:t>
                      </a:r>
                      <a:endParaRPr lang="sl-SI" sz="2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81.221.954</a:t>
                      </a:r>
                      <a:endParaRPr lang="sl-SI" sz="2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80.851.245</a:t>
                      </a:r>
                      <a:endParaRPr lang="sl-SI" sz="2400" b="1" i="0" u="none" strike="noStrike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370.709</a:t>
                      </a:r>
                      <a:endParaRPr lang="sl-SI" sz="2400" b="1" i="0" u="none" strike="noStrike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981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82980" y="1604010"/>
            <a:ext cx="7578090" cy="4770537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t">
              <a:spcAft>
                <a:spcPts val="1200"/>
              </a:spcAft>
            </a:pPr>
            <a:r>
              <a:rPr lang="sl-SI" sz="2400" b="1" dirty="0" smtClean="0">
                <a:solidFill>
                  <a:srgbClr val="0070C0"/>
                </a:solidFill>
              </a:rPr>
              <a:t>Izraziti mnenje o tem, ali:</a:t>
            </a:r>
          </a:p>
          <a:p>
            <a:pPr marL="457200" indent="-457200" fontAlgn="t">
              <a:buFont typeface="+mj-lt"/>
              <a:buAutoNum type="arabicPeriod"/>
            </a:pPr>
            <a:r>
              <a:rPr lang="sl-SI" sz="2400" b="1" dirty="0" smtClean="0">
                <a:solidFill>
                  <a:srgbClr val="002060"/>
                </a:solidFill>
              </a:rPr>
              <a:t>računovodski </a:t>
            </a:r>
            <a:r>
              <a:rPr lang="sl-SI" sz="2400" b="1" dirty="0">
                <a:solidFill>
                  <a:srgbClr val="002060"/>
                </a:solidFill>
              </a:rPr>
              <a:t>izkazi </a:t>
            </a:r>
            <a:r>
              <a:rPr lang="sl-SI" sz="2400" dirty="0">
                <a:solidFill>
                  <a:srgbClr val="002060"/>
                </a:solidFill>
              </a:rPr>
              <a:t>dajejo resnično in pošteno </a:t>
            </a:r>
            <a:r>
              <a:rPr lang="sl-SI" sz="2400" dirty="0" smtClean="0">
                <a:solidFill>
                  <a:srgbClr val="002060"/>
                </a:solidFill>
              </a:rPr>
              <a:t>sliko (...)</a:t>
            </a:r>
          </a:p>
          <a:p>
            <a:pPr marL="457200" indent="-457200" fontAlgn="t">
              <a:buFont typeface="+mj-lt"/>
              <a:buAutoNum type="arabicPeriod"/>
            </a:pPr>
            <a:r>
              <a:rPr lang="sl-SI" sz="2400" dirty="0" smtClean="0">
                <a:solidFill>
                  <a:srgbClr val="002060"/>
                </a:solidFill>
              </a:rPr>
              <a:t>so </a:t>
            </a:r>
            <a:r>
              <a:rPr lang="sl-SI" sz="2400" b="1" dirty="0">
                <a:solidFill>
                  <a:srgbClr val="002060"/>
                </a:solidFill>
              </a:rPr>
              <a:t>izdatki </a:t>
            </a:r>
            <a:r>
              <a:rPr lang="sl-SI" sz="2400" dirty="0">
                <a:solidFill>
                  <a:srgbClr val="002060"/>
                </a:solidFill>
              </a:rPr>
              <a:t>v računovodskih </a:t>
            </a:r>
            <a:r>
              <a:rPr lang="sl-SI" sz="2400" dirty="0" smtClean="0">
                <a:solidFill>
                  <a:srgbClr val="002060"/>
                </a:solidFill>
              </a:rPr>
              <a:t>izkazih (...) </a:t>
            </a:r>
            <a:r>
              <a:rPr lang="sl-SI" sz="2400" b="1" dirty="0">
                <a:solidFill>
                  <a:srgbClr val="002060"/>
                </a:solidFill>
              </a:rPr>
              <a:t>zakoniti in </a:t>
            </a:r>
            <a:r>
              <a:rPr lang="sl-SI" sz="2400" b="1" dirty="0" smtClean="0">
                <a:solidFill>
                  <a:srgbClr val="002060"/>
                </a:solidFill>
              </a:rPr>
              <a:t>pravilni</a:t>
            </a:r>
          </a:p>
          <a:p>
            <a:pPr marL="457200" indent="-457200" fontAlgn="t">
              <a:buFont typeface="+mj-lt"/>
              <a:buAutoNum type="arabicPeriod"/>
            </a:pPr>
            <a:r>
              <a:rPr lang="sl-SI" sz="2400" dirty="0" smtClean="0">
                <a:solidFill>
                  <a:srgbClr val="002060"/>
                </a:solidFill>
              </a:rPr>
              <a:t>vzpostavljeni </a:t>
            </a:r>
            <a:r>
              <a:rPr lang="sl-SI" sz="2400" b="1" dirty="0">
                <a:solidFill>
                  <a:srgbClr val="002060"/>
                </a:solidFill>
              </a:rPr>
              <a:t>sistem upravljanja in nadzora</a:t>
            </a:r>
            <a:r>
              <a:rPr lang="sl-SI" sz="2400" dirty="0">
                <a:solidFill>
                  <a:srgbClr val="002060"/>
                </a:solidFill>
              </a:rPr>
              <a:t> </a:t>
            </a:r>
            <a:r>
              <a:rPr lang="sl-SI" sz="2400" b="1" dirty="0">
                <a:solidFill>
                  <a:srgbClr val="002060"/>
                </a:solidFill>
              </a:rPr>
              <a:t>deluje </a:t>
            </a:r>
            <a:r>
              <a:rPr lang="sl-SI" sz="2400" b="1" dirty="0" smtClean="0">
                <a:solidFill>
                  <a:srgbClr val="002060"/>
                </a:solidFill>
              </a:rPr>
              <a:t>pravilno</a:t>
            </a:r>
          </a:p>
          <a:p>
            <a:pPr fontAlgn="t">
              <a:spcBef>
                <a:spcPts val="1200"/>
              </a:spcBef>
              <a:spcAft>
                <a:spcPts val="600"/>
              </a:spcAft>
            </a:pPr>
            <a:r>
              <a:rPr lang="sl-SI" sz="2400" b="1" dirty="0">
                <a:solidFill>
                  <a:srgbClr val="0070C0"/>
                </a:solidFill>
              </a:rPr>
              <a:t>Potrditi</a:t>
            </a:r>
            <a:r>
              <a:rPr lang="sl-SI" sz="2400" b="1" dirty="0" smtClean="0">
                <a:solidFill>
                  <a:srgbClr val="0070C0"/>
                </a:solidFill>
              </a:rPr>
              <a:t>, </a:t>
            </a:r>
            <a:r>
              <a:rPr lang="sl-SI" sz="2400" b="1" dirty="0" smtClean="0">
                <a:solidFill>
                  <a:srgbClr val="0070C0"/>
                </a:solidFill>
              </a:rPr>
              <a:t>da:</a:t>
            </a:r>
          </a:p>
          <a:p>
            <a:pPr fontAlgn="t">
              <a:spcBef>
                <a:spcPts val="600"/>
              </a:spcBef>
              <a:spcAft>
                <a:spcPts val="1200"/>
              </a:spcAft>
            </a:pPr>
            <a:r>
              <a:rPr lang="sl-SI" sz="2400" dirty="0" smtClean="0">
                <a:solidFill>
                  <a:srgbClr val="002060"/>
                </a:solidFill>
              </a:rPr>
              <a:t>Izvedena </a:t>
            </a:r>
            <a:r>
              <a:rPr lang="sl-SI" sz="2400" dirty="0">
                <a:solidFill>
                  <a:srgbClr val="002060"/>
                </a:solidFill>
              </a:rPr>
              <a:t>revizija ne zmanjšuje zanesljivosti trditev iz </a:t>
            </a:r>
            <a:r>
              <a:rPr lang="sl-SI" sz="2400" b="1" dirty="0" smtClean="0">
                <a:solidFill>
                  <a:srgbClr val="002060"/>
                </a:solidFill>
              </a:rPr>
              <a:t>Izjave </a:t>
            </a:r>
            <a:r>
              <a:rPr lang="sl-SI" sz="2400" b="1" dirty="0">
                <a:solidFill>
                  <a:srgbClr val="002060"/>
                </a:solidFill>
              </a:rPr>
              <a:t>o upravljanju</a:t>
            </a:r>
            <a:r>
              <a:rPr lang="sl-SI" sz="2400" dirty="0">
                <a:solidFill>
                  <a:srgbClr val="002060"/>
                </a:solidFill>
              </a:rPr>
              <a:t>. </a:t>
            </a:r>
            <a:br>
              <a:rPr lang="sl-SI" sz="2400" dirty="0">
                <a:solidFill>
                  <a:srgbClr val="002060"/>
                </a:solidFill>
              </a:rPr>
            </a:br>
            <a:endParaRPr lang="sl-SI" sz="2400" b="1" dirty="0" smtClean="0">
              <a:solidFill>
                <a:srgbClr val="00206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04720" y="65151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Poročilo RO - </a:t>
            </a:r>
            <a:r>
              <a:rPr lang="sl-SI" sz="2800" b="1" dirty="0" smtClean="0">
                <a:solidFill>
                  <a:srgbClr val="002060"/>
                </a:solidFill>
              </a:rPr>
              <a:t>Mnenje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88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DU 2010">
      <a:dk1>
        <a:srgbClr val="999999"/>
      </a:dk1>
      <a:lt1>
        <a:sysClr val="window" lastClr="FFFFFF"/>
      </a:lt1>
      <a:dk2>
        <a:srgbClr val="000000"/>
      </a:dk2>
      <a:lt2>
        <a:srgbClr val="D8D8D8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026_si10-cgp-mpe-PREDLOGA-97-2003">
  <a:themeElements>
    <a:clrScheme name="026_si10-cgp-mpe-PREDLOGA-97-2003 1">
      <a:dk1>
        <a:srgbClr val="999999"/>
      </a:dk1>
      <a:lt1>
        <a:srgbClr val="FFFFFF"/>
      </a:lt1>
      <a:dk2>
        <a:srgbClr val="000000"/>
      </a:dk2>
      <a:lt2>
        <a:srgbClr val="D8D8D8"/>
      </a:lt2>
      <a:accent1>
        <a:srgbClr val="4F81BD"/>
      </a:accent1>
      <a:accent2>
        <a:srgbClr val="C0504D"/>
      </a:accent2>
      <a:accent3>
        <a:srgbClr val="FFFFFF"/>
      </a:accent3>
      <a:accent4>
        <a:srgbClr val="828282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026_si10-cgp-mpe-PREDLOGA-97-2003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26_si10-cgp-mpe-PREDLOGA-97-2003 1">
        <a:dk1>
          <a:srgbClr val="999999"/>
        </a:dk1>
        <a:lt1>
          <a:srgbClr val="FFFFFF"/>
        </a:lt1>
        <a:dk2>
          <a:srgbClr val="000000"/>
        </a:dk2>
        <a:lt2>
          <a:srgbClr val="D8D8D8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828282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5682</TotalTime>
  <Words>590</Words>
  <Application>Microsoft Office PowerPoint</Application>
  <PresentationFormat>On-screen Show (4:3)</PresentationFormat>
  <Paragraphs>224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Wingdings</vt:lpstr>
      <vt:lpstr>Republika</vt:lpstr>
      <vt:lpstr>Custom Design</vt:lpstr>
      <vt:lpstr>026_si10-cgp-mpe-PREDLOGA-97-2003</vt:lpstr>
      <vt:lpstr>Poročilo revizijskega organa  Predstavitev  Letnega poročila o nadzoru in  Revizijskega mnenja za  OP EKP 2014–2020 za 3. obračunsko leto  5. seja odbora za spremljanje  Čatež, 25. maj 2018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of the work of AA (for OP RD, OP HRD, OP DETI )   Annual Review Meeting          Ljubljana, 28 November 2012</dc:title>
  <dc:creator>Roman Rojko</dc:creator>
  <cp:lastModifiedBy>AR</cp:lastModifiedBy>
  <cp:revision>324</cp:revision>
  <cp:lastPrinted>2018-05-24T10:26:37Z</cp:lastPrinted>
  <dcterms:created xsi:type="dcterms:W3CDTF">2010-10-04T10:22:54Z</dcterms:created>
  <dcterms:modified xsi:type="dcterms:W3CDTF">2018-05-24T11:11:30Z</dcterms:modified>
</cp:coreProperties>
</file>